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4"/>
  </p:notesMasterIdLst>
  <p:sldIdLst>
    <p:sldId id="256" r:id="rId2"/>
    <p:sldId id="257" r:id="rId3"/>
    <p:sldId id="258" r:id="rId4"/>
    <p:sldId id="277" r:id="rId5"/>
    <p:sldId id="260" r:id="rId6"/>
    <p:sldId id="272" r:id="rId7"/>
    <p:sldId id="259" r:id="rId8"/>
    <p:sldId id="278" r:id="rId9"/>
    <p:sldId id="279" r:id="rId10"/>
    <p:sldId id="280" r:id="rId11"/>
    <p:sldId id="264" r:id="rId12"/>
    <p:sldId id="265" r:id="rId13"/>
  </p:sldIdLst>
  <p:sldSz cx="9144000" cy="5143500" type="screen16x9"/>
  <p:notesSz cx="6858000" cy="9144000"/>
  <p:embeddedFontLst>
    <p:embeddedFont>
      <p:font typeface="Bookman Old Style" panose="02050604050505020204" pitchFamily="18" charset="0"/>
      <p:regular r:id="rId15"/>
      <p:bold r:id="rId16"/>
      <p:italic r:id="rId17"/>
      <p:boldItalic r:id="rId18"/>
    </p:embeddedFont>
    <p:embeddedFont>
      <p:font typeface="Calibri" panose="020F0502020204030204" pitchFamily="34" charset="0"/>
      <p:regular r:id="rId19"/>
      <p:bold r:id="rId20"/>
      <p:italic r:id="rId21"/>
      <p:boldItalic r:id="rId22"/>
    </p:embeddedFont>
    <p:embeddedFont>
      <p:font typeface="Helvetica Neue" panose="02000503000000020004" pitchFamily="2" charset="0"/>
      <p:regular r:id="rId23"/>
      <p:bold r:id="rId24"/>
      <p:italic r:id="rId25"/>
      <p:boldItalic r:id="rId26"/>
    </p:embeddedFont>
    <p:embeddedFont>
      <p:font typeface="Helvetica Neue Light" panose="02000403000000020004" pitchFamily="2" charset="0"/>
      <p:regular r:id="rId27"/>
      <p:bold r:id="rId28"/>
      <p:italic r:id="rId29"/>
      <p:boldItalic r:id="rId30"/>
    </p:embeddedFont>
    <p:embeddedFont>
      <p:font typeface="Libre Franklin" pitchFamily="2" charset="77"/>
      <p:regular r:id="rId31"/>
      <p:bold r:id="rId32"/>
      <p:italic r:id="rId33"/>
      <p:boldItalic r:id="rId34"/>
    </p:embeddedFont>
    <p:embeddedFont>
      <p:font typeface="Poppins" pitchFamily="2" charset="77"/>
      <p:regular r:id="rId35"/>
      <p:bold r:id="rId36"/>
      <p:italic r:id="rId37"/>
      <p:boldItalic r:id="rId38"/>
    </p:embeddedFont>
    <p:embeddedFont>
      <p:font typeface="Poppins Medium" panose="020B060402020202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902">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LCHENKO KSENIIA" initials="IK" lastIdx="5" clrIdx="0">
    <p:extLst>
      <p:ext uri="{19B8F6BF-5375-455C-9EA6-DF929625EA0E}">
        <p15:presenceInfo xmlns:p15="http://schemas.microsoft.com/office/powerpoint/2012/main" userId="ILCHENKO KSENIIA" providerId="None"/>
      </p:ext>
    </p:extLst>
  </p:cmAuthor>
  <p:cmAuthor id="2" name="condominios@futurebuildingco.pt" initials="c" lastIdx="1" clrIdx="1">
    <p:extLst>
      <p:ext uri="{19B8F6BF-5375-455C-9EA6-DF929625EA0E}">
        <p15:presenceInfo xmlns:p15="http://schemas.microsoft.com/office/powerpoint/2012/main" userId="c493daaed92ec38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06"/>
    <p:restoredTop sz="80740"/>
  </p:normalViewPr>
  <p:slideViewPr>
    <p:cSldViewPr snapToGrid="0">
      <p:cViewPr varScale="1">
        <p:scale>
          <a:sx n="119" d="100"/>
          <a:sy n="119" d="100"/>
        </p:scale>
        <p:origin x="1272" y="184"/>
      </p:cViewPr>
      <p:guideLst>
        <p:guide orient="horz" pos="1620"/>
        <p:guide pos="2880"/>
        <p:guide orient="horz" pos="90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font" Target="fonts/font25.fntdata"/><Relationship Id="rId21" Type="http://schemas.openxmlformats.org/officeDocument/2006/relationships/font" Target="fonts/font7.fntdata"/><Relationship Id="rId34" Type="http://schemas.openxmlformats.org/officeDocument/2006/relationships/font" Target="fonts/font20.fntdata"/><Relationship Id="rId42" Type="http://schemas.openxmlformats.org/officeDocument/2006/relationships/font" Target="fonts/font28.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2.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font" Target="fonts/font23.fntdata"/><Relationship Id="rId40" Type="http://schemas.openxmlformats.org/officeDocument/2006/relationships/font" Target="fonts/font26.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font" Target="fonts/font24.fntdata"/><Relationship Id="rId46" Type="http://schemas.openxmlformats.org/officeDocument/2006/relationships/theme" Target="theme/theme1.xml"/><Relationship Id="rId20" Type="http://schemas.openxmlformats.org/officeDocument/2006/relationships/font" Target="fonts/font6.fntdata"/><Relationship Id="rId41" Type="http://schemas.openxmlformats.org/officeDocument/2006/relationships/font" Target="fonts/font27.fntdata"/></Relationships>
</file>

<file path=ppt/media/image1.png>
</file>

<file path=ppt/media/image2.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b994a556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b994a556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359ccd8d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359ccd8d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pt-PT" dirty="0"/>
          </a:p>
        </p:txBody>
      </p:sp>
    </p:spTree>
    <p:extLst>
      <p:ext uri="{BB962C8B-B14F-4D97-AF65-F5344CB8AC3E}">
        <p14:creationId xmlns:p14="http://schemas.microsoft.com/office/powerpoint/2010/main" val="2215226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319b335ee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319b335ee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1359ccd8d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1359ccd8d9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5741728c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5741728c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1359ccd8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1359ccd8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1359ccd8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1359ccd8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10870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1362ca82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1362ca82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1362ca82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1362ca82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dirty="0"/>
          </a:p>
        </p:txBody>
      </p:sp>
    </p:spTree>
    <p:extLst>
      <p:ext uri="{BB962C8B-B14F-4D97-AF65-F5344CB8AC3E}">
        <p14:creationId xmlns:p14="http://schemas.microsoft.com/office/powerpoint/2010/main" val="39550255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359ccd8d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359ccd8d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pt-PT"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359ccd8d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359ccd8d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pt-PT" dirty="0"/>
          </a:p>
        </p:txBody>
      </p:sp>
    </p:spTree>
    <p:extLst>
      <p:ext uri="{BB962C8B-B14F-4D97-AF65-F5344CB8AC3E}">
        <p14:creationId xmlns:p14="http://schemas.microsoft.com/office/powerpoint/2010/main" val="7323807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359ccd8d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359ccd8d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pt-PT" dirty="0"/>
          </a:p>
        </p:txBody>
      </p:sp>
    </p:spTree>
    <p:extLst>
      <p:ext uri="{BB962C8B-B14F-4D97-AF65-F5344CB8AC3E}">
        <p14:creationId xmlns:p14="http://schemas.microsoft.com/office/powerpoint/2010/main" val="721458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re et sous-titre">
  <p:cSld name="TITLE_1">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66750" y="862013"/>
            <a:ext cx="7810500" cy="1743000"/>
          </a:xfrm>
          <a:prstGeom prst="rect">
            <a:avLst/>
          </a:prstGeom>
          <a:noFill/>
          <a:ln>
            <a:noFill/>
          </a:ln>
        </p:spPr>
        <p:txBody>
          <a:bodyPr spcFirstLastPara="1" wrap="square" lIns="19050" tIns="19050" rIns="19050" bIns="19050" anchor="b" anchorCtr="0">
            <a:noAutofit/>
          </a:bodyPr>
          <a:lstStyle>
            <a:lvl1pPr marR="0" lvl="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52" name="Google Shape;52;p13"/>
          <p:cNvSpPr txBox="1">
            <a:spLocks noGrp="1"/>
          </p:cNvSpPr>
          <p:nvPr>
            <p:ph type="body" idx="1"/>
          </p:nvPr>
        </p:nvSpPr>
        <p:spPr>
          <a:xfrm>
            <a:off x="666750" y="2652713"/>
            <a:ext cx="7810500" cy="595200"/>
          </a:xfrm>
          <a:prstGeom prst="rect">
            <a:avLst/>
          </a:prstGeom>
          <a:noFill/>
          <a:ln>
            <a:noFill/>
          </a:ln>
        </p:spPr>
        <p:txBody>
          <a:bodyPr spcFirstLastPara="1" wrap="square" lIns="19050" tIns="19050" rIns="19050" bIns="19050" anchor="t" anchorCtr="0">
            <a:noAutofit/>
          </a:bodyPr>
          <a:lstStyle>
            <a:lvl1pPr marL="457200" marR="0" lvl="0"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5pPr>
            <a:lvl6pPr marL="2743200" marR="0" lvl="5"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6pPr>
            <a:lvl7pPr marL="3200400" marR="0" lvl="6"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7pPr>
            <a:lvl8pPr marL="3657600" marR="0" lvl="7"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8pPr>
            <a:lvl9pPr marL="4114800" marR="0" lvl="8"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9pPr>
          </a:lstStyle>
          <a:p>
            <a:endParaRPr/>
          </a:p>
        </p:txBody>
      </p:sp>
      <p:sp>
        <p:nvSpPr>
          <p:cNvPr id="53" name="Google Shape;53;p13"/>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54"/>
        <p:cNvGrpSpPr/>
        <p:nvPr/>
      </p:nvGrpSpPr>
      <p:grpSpPr>
        <a:xfrm>
          <a:off x="0" y="0"/>
          <a:ext cx="0" cy="0"/>
          <a:chOff x="0" y="0"/>
          <a:chExt cx="0" cy="0"/>
        </a:xfrm>
      </p:grpSpPr>
      <p:sp>
        <p:nvSpPr>
          <p:cNvPr id="55" name="Google Shape;55;p14"/>
          <p:cNvSpPr/>
          <p:nvPr/>
        </p:nvSpPr>
        <p:spPr>
          <a:xfrm>
            <a:off x="12" y="0"/>
            <a:ext cx="3490500" cy="5143500"/>
          </a:xfrm>
          <a:prstGeom prst="rect">
            <a:avLst/>
          </a:prstGeom>
          <a:solidFill>
            <a:srgbClr val="262626"/>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56" name="Google Shape;56;p14"/>
          <p:cNvSpPr txBox="1">
            <a:spLocks noGrp="1"/>
          </p:cNvSpPr>
          <p:nvPr>
            <p:ph type="title"/>
          </p:nvPr>
        </p:nvSpPr>
        <p:spPr>
          <a:xfrm>
            <a:off x="482600" y="589787"/>
            <a:ext cx="2638200" cy="15705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FFFFFF"/>
              </a:buClr>
              <a:buSzPts val="2700"/>
              <a:buFont typeface="Bookman Old Style"/>
              <a:buNone/>
              <a:defRPr sz="2700" b="0">
                <a:solidFill>
                  <a:srgbClr val="FFFFF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7" name="Google Shape;57;p14"/>
          <p:cNvSpPr txBox="1">
            <a:spLocks noGrp="1"/>
          </p:cNvSpPr>
          <p:nvPr>
            <p:ph type="body" idx="1"/>
          </p:nvPr>
        </p:nvSpPr>
        <p:spPr>
          <a:xfrm>
            <a:off x="4094238" y="609599"/>
            <a:ext cx="4446300" cy="39711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58" name="Google Shape;58;p14"/>
          <p:cNvSpPr txBox="1">
            <a:spLocks noGrp="1"/>
          </p:cNvSpPr>
          <p:nvPr>
            <p:ph type="body" idx="2"/>
          </p:nvPr>
        </p:nvSpPr>
        <p:spPr>
          <a:xfrm>
            <a:off x="482599" y="2282288"/>
            <a:ext cx="2638200" cy="2298300"/>
          </a:xfrm>
          <a:prstGeom prst="rect">
            <a:avLst/>
          </a:prstGeom>
          <a:noFill/>
          <a:ln>
            <a:noFill/>
          </a:ln>
        </p:spPr>
        <p:txBody>
          <a:bodyPr spcFirstLastPara="1" wrap="square" lIns="68575" tIns="34275" rIns="68575" bIns="34275" anchor="t" anchorCtr="0">
            <a:normAutofit/>
          </a:bodyPr>
          <a:lstStyle>
            <a:lvl1pPr marL="457200" lvl="0" indent="-228600" algn="l" rtl="0">
              <a:lnSpc>
                <a:spcPct val="110000"/>
              </a:lnSpc>
              <a:spcBef>
                <a:spcPts val="900"/>
              </a:spcBef>
              <a:spcAft>
                <a:spcPts val="0"/>
              </a:spcAft>
              <a:buSzPts val="1400"/>
              <a:buNone/>
              <a:defRPr sz="1400">
                <a:solidFill>
                  <a:srgbClr val="FFFFFF"/>
                </a:solidFill>
              </a:defRPr>
            </a:lvl1pPr>
            <a:lvl2pPr marL="914400" lvl="1" indent="-228600" algn="l" rtl="0">
              <a:lnSpc>
                <a:spcPct val="100000"/>
              </a:lnSpc>
              <a:spcBef>
                <a:spcPts val="200"/>
              </a:spcBef>
              <a:spcAft>
                <a:spcPts val="0"/>
              </a:spcAft>
              <a:buClr>
                <a:srgbClr val="3F3F3F"/>
              </a:buClr>
              <a:buSzPts val="900"/>
              <a:buNone/>
              <a:defRPr sz="900"/>
            </a:lvl2pPr>
            <a:lvl3pPr marL="1371600" lvl="2" indent="-228600" algn="l" rtl="0">
              <a:lnSpc>
                <a:spcPct val="100000"/>
              </a:lnSpc>
              <a:spcBef>
                <a:spcPts val="300"/>
              </a:spcBef>
              <a:spcAft>
                <a:spcPts val="0"/>
              </a:spcAft>
              <a:buClr>
                <a:srgbClr val="3F3F3F"/>
              </a:buClr>
              <a:buSzPts val="800"/>
              <a:buNone/>
              <a:defRPr sz="800"/>
            </a:lvl3pPr>
            <a:lvl4pPr marL="1828800" lvl="3" indent="-228600" algn="l" rtl="0">
              <a:lnSpc>
                <a:spcPct val="100000"/>
              </a:lnSpc>
              <a:spcBef>
                <a:spcPts val="300"/>
              </a:spcBef>
              <a:spcAft>
                <a:spcPts val="0"/>
              </a:spcAft>
              <a:buClr>
                <a:srgbClr val="3F3F3F"/>
              </a:buClr>
              <a:buSzPts val="700"/>
              <a:buNone/>
              <a:defRPr sz="700"/>
            </a:lvl4pPr>
            <a:lvl5pPr marL="2286000" lvl="4" indent="-228600" algn="l" rtl="0">
              <a:lnSpc>
                <a:spcPct val="100000"/>
              </a:lnSpc>
              <a:spcBef>
                <a:spcPts val="300"/>
              </a:spcBef>
              <a:spcAft>
                <a:spcPts val="0"/>
              </a:spcAft>
              <a:buClr>
                <a:srgbClr val="3F3F3F"/>
              </a:buClr>
              <a:buSzPts val="700"/>
              <a:buNone/>
              <a:defRPr sz="700"/>
            </a:lvl5pPr>
            <a:lvl6pPr marL="2743200" lvl="5" indent="-228600" algn="l" rtl="0">
              <a:lnSpc>
                <a:spcPct val="90000"/>
              </a:lnSpc>
              <a:spcBef>
                <a:spcPts val="300"/>
              </a:spcBef>
              <a:spcAft>
                <a:spcPts val="0"/>
              </a:spcAft>
              <a:buSzPts val="700"/>
              <a:buNone/>
              <a:defRPr sz="700"/>
            </a:lvl6pPr>
            <a:lvl7pPr marL="3200400" lvl="6" indent="-228600" algn="l" rtl="0">
              <a:lnSpc>
                <a:spcPct val="90000"/>
              </a:lnSpc>
              <a:spcBef>
                <a:spcPts val="300"/>
              </a:spcBef>
              <a:spcAft>
                <a:spcPts val="0"/>
              </a:spcAft>
              <a:buSzPts val="700"/>
              <a:buNone/>
              <a:defRPr sz="700"/>
            </a:lvl7pPr>
            <a:lvl8pPr marL="3657600" lvl="7" indent="-228600" algn="l" rtl="0">
              <a:lnSpc>
                <a:spcPct val="90000"/>
              </a:lnSpc>
              <a:spcBef>
                <a:spcPts val="300"/>
              </a:spcBef>
              <a:spcAft>
                <a:spcPts val="0"/>
              </a:spcAft>
              <a:buSzPts val="700"/>
              <a:buNone/>
              <a:defRPr sz="700"/>
            </a:lvl8pPr>
            <a:lvl9pPr marL="4114800" lvl="8" indent="-228600" algn="l" rtl="0">
              <a:lnSpc>
                <a:spcPct val="90000"/>
              </a:lnSpc>
              <a:spcBef>
                <a:spcPts val="300"/>
              </a:spcBef>
              <a:spcAft>
                <a:spcPts val="300"/>
              </a:spcAft>
              <a:buSzPts val="700"/>
              <a:buNone/>
              <a:defRPr sz="700"/>
            </a:lvl9pPr>
          </a:lstStyle>
          <a:p>
            <a:endParaRPr/>
          </a:p>
        </p:txBody>
      </p:sp>
      <p:sp>
        <p:nvSpPr>
          <p:cNvPr id="59" name="Google Shape;59;p14"/>
          <p:cNvSpPr txBox="1">
            <a:spLocks noGrp="1"/>
          </p:cNvSpPr>
          <p:nvPr>
            <p:ph type="dt" idx="10"/>
          </p:nvPr>
        </p:nvSpPr>
        <p:spPr>
          <a:xfrm>
            <a:off x="482598" y="4834890"/>
            <a:ext cx="26382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0" name="Google Shape;60;p14"/>
          <p:cNvSpPr txBox="1">
            <a:spLocks noGrp="1"/>
          </p:cNvSpPr>
          <p:nvPr>
            <p:ph type="ftr" idx="11"/>
          </p:nvPr>
        </p:nvSpPr>
        <p:spPr>
          <a:xfrm>
            <a:off x="4094237" y="4834890"/>
            <a:ext cx="40005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solidFill>
                  <a:schemeClr val="dk2"/>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1" name="Google Shape;61;p14"/>
          <p:cNvSpPr txBox="1">
            <a:spLocks noGrp="1"/>
          </p:cNvSpPr>
          <p:nvPr>
            <p:ph type="sldNum" idx="12"/>
          </p:nvPr>
        </p:nvSpPr>
        <p:spPr>
          <a:xfrm>
            <a:off x="8245187" y="4835128"/>
            <a:ext cx="5850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sz="600" b="0" i="0" u="none" strike="noStrike" cap="none">
                <a:solidFill>
                  <a:schemeClr val="dk2"/>
                </a:solidFill>
                <a:latin typeface="Libre Franklin"/>
                <a:ea typeface="Libre Franklin"/>
                <a:cs typeface="Libre Franklin"/>
                <a:sym typeface="Libre Franklin"/>
              </a:defRPr>
            </a:lvl1pPr>
            <a:lvl2pPr marL="0" lvl="1" indent="0" algn="l" rtl="0">
              <a:spcBef>
                <a:spcPts val="0"/>
              </a:spcBef>
              <a:buNone/>
              <a:defRPr sz="600" b="0" i="0" u="none" strike="noStrike" cap="none">
                <a:solidFill>
                  <a:schemeClr val="dk2"/>
                </a:solidFill>
                <a:latin typeface="Libre Franklin"/>
                <a:ea typeface="Libre Franklin"/>
                <a:cs typeface="Libre Franklin"/>
                <a:sym typeface="Libre Franklin"/>
              </a:defRPr>
            </a:lvl2pPr>
            <a:lvl3pPr marL="0" lvl="2" indent="0" algn="l" rtl="0">
              <a:spcBef>
                <a:spcPts val="0"/>
              </a:spcBef>
              <a:buNone/>
              <a:defRPr sz="600" b="0" i="0" u="none" strike="noStrike" cap="none">
                <a:solidFill>
                  <a:schemeClr val="dk2"/>
                </a:solidFill>
                <a:latin typeface="Libre Franklin"/>
                <a:ea typeface="Libre Franklin"/>
                <a:cs typeface="Libre Franklin"/>
                <a:sym typeface="Libre Franklin"/>
              </a:defRPr>
            </a:lvl3pPr>
            <a:lvl4pPr marL="0" lvl="3" indent="0" algn="l" rtl="0">
              <a:spcBef>
                <a:spcPts val="0"/>
              </a:spcBef>
              <a:buNone/>
              <a:defRPr sz="600" b="0" i="0" u="none" strike="noStrike" cap="none">
                <a:solidFill>
                  <a:schemeClr val="dk2"/>
                </a:solidFill>
                <a:latin typeface="Libre Franklin"/>
                <a:ea typeface="Libre Franklin"/>
                <a:cs typeface="Libre Franklin"/>
                <a:sym typeface="Libre Franklin"/>
              </a:defRPr>
            </a:lvl4pPr>
            <a:lvl5pPr marL="0" lvl="4" indent="0" algn="l" rtl="0">
              <a:spcBef>
                <a:spcPts val="0"/>
              </a:spcBef>
              <a:buNone/>
              <a:defRPr sz="600" b="0" i="0" u="none" strike="noStrike" cap="none">
                <a:solidFill>
                  <a:schemeClr val="dk2"/>
                </a:solidFill>
                <a:latin typeface="Libre Franklin"/>
                <a:ea typeface="Libre Franklin"/>
                <a:cs typeface="Libre Franklin"/>
                <a:sym typeface="Libre Franklin"/>
              </a:defRPr>
            </a:lvl5pPr>
            <a:lvl6pPr marL="0" lvl="5" indent="0" algn="l" rtl="0">
              <a:spcBef>
                <a:spcPts val="0"/>
              </a:spcBef>
              <a:buNone/>
              <a:defRPr sz="600" b="0" i="0" u="none" strike="noStrike" cap="none">
                <a:solidFill>
                  <a:schemeClr val="dk2"/>
                </a:solidFill>
                <a:latin typeface="Libre Franklin"/>
                <a:ea typeface="Libre Franklin"/>
                <a:cs typeface="Libre Franklin"/>
                <a:sym typeface="Libre Franklin"/>
              </a:defRPr>
            </a:lvl6pPr>
            <a:lvl7pPr marL="0" lvl="6" indent="0" algn="l" rtl="0">
              <a:spcBef>
                <a:spcPts val="0"/>
              </a:spcBef>
              <a:buNone/>
              <a:defRPr sz="600" b="0" i="0" u="none" strike="noStrike" cap="none">
                <a:solidFill>
                  <a:schemeClr val="dk2"/>
                </a:solidFill>
                <a:latin typeface="Libre Franklin"/>
                <a:ea typeface="Libre Franklin"/>
                <a:cs typeface="Libre Franklin"/>
                <a:sym typeface="Libre Franklin"/>
              </a:defRPr>
            </a:lvl7pPr>
            <a:lvl8pPr marL="0" lvl="7" indent="0" algn="l" rtl="0">
              <a:spcBef>
                <a:spcPts val="0"/>
              </a:spcBef>
              <a:buNone/>
              <a:defRPr sz="600" b="0" i="0" u="none" strike="noStrike" cap="none">
                <a:solidFill>
                  <a:schemeClr val="dk2"/>
                </a:solidFill>
                <a:latin typeface="Libre Franklin"/>
                <a:ea typeface="Libre Franklin"/>
                <a:cs typeface="Libre Franklin"/>
                <a:sym typeface="Libre Franklin"/>
              </a:defRPr>
            </a:lvl8pPr>
            <a:lvl9pPr marL="0" lvl="8" indent="0" algn="l" rtl="0">
              <a:spcBef>
                <a:spcPts val="0"/>
              </a:spcBef>
              <a:buNone/>
              <a:defRPr sz="600" b="0" i="0" u="none" strike="noStrike" cap="none">
                <a:solidFill>
                  <a:schemeClr val="dk2"/>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3F3F3F"/>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 name="Google Shape;64;p15"/>
          <p:cNvSpPr txBox="1">
            <a:spLocks noGrp="1"/>
          </p:cNvSpPr>
          <p:nvPr>
            <p:ph type="body" idx="1"/>
          </p:nvPr>
        </p:nvSpPr>
        <p:spPr>
          <a:xfrm>
            <a:off x="822960" y="1590675"/>
            <a:ext cx="3480000" cy="28113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65" name="Google Shape;65;p15"/>
          <p:cNvSpPr txBox="1">
            <a:spLocks noGrp="1"/>
          </p:cNvSpPr>
          <p:nvPr>
            <p:ph type="body" idx="2"/>
          </p:nvPr>
        </p:nvSpPr>
        <p:spPr>
          <a:xfrm>
            <a:off x="4886958" y="1590675"/>
            <a:ext cx="3480000" cy="28113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66" name="Google Shape;66;p15"/>
          <p:cNvSpPr txBox="1">
            <a:spLocks noGrp="1"/>
          </p:cNvSpPr>
          <p:nvPr>
            <p:ph type="dt" idx="10"/>
          </p:nvPr>
        </p:nvSpPr>
        <p:spPr>
          <a:xfrm>
            <a:off x="6163819" y="4835128"/>
            <a:ext cx="1938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7" name="Google Shape;67;p15"/>
          <p:cNvSpPr txBox="1">
            <a:spLocks noGrp="1"/>
          </p:cNvSpPr>
          <p:nvPr>
            <p:ph type="ftr" idx="11"/>
          </p:nvPr>
        </p:nvSpPr>
        <p:spPr>
          <a:xfrm>
            <a:off x="822959" y="4835128"/>
            <a:ext cx="51138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8" name="Google Shape;68;p15"/>
          <p:cNvSpPr txBox="1">
            <a:spLocks noGrp="1"/>
          </p:cNvSpPr>
          <p:nvPr>
            <p:ph type="sldNum" idx="12"/>
          </p:nvPr>
        </p:nvSpPr>
        <p:spPr>
          <a:xfrm>
            <a:off x="8245187" y="4835128"/>
            <a:ext cx="5850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a:lvl1pPr>
            <a:lvl2pPr marL="0" lvl="1" indent="0" algn="l" rtl="0">
              <a:spcBef>
                <a:spcPts val="0"/>
              </a:spcBef>
              <a:buNone/>
              <a:defRPr/>
            </a:lvl2pPr>
            <a:lvl3pPr marL="0" lvl="2" indent="0" algn="l" rtl="0">
              <a:spcBef>
                <a:spcPts val="0"/>
              </a:spcBef>
              <a:buNone/>
              <a:defRPr/>
            </a:lvl3pPr>
            <a:lvl4pPr marL="0" lvl="3" indent="0" algn="l" rtl="0">
              <a:spcBef>
                <a:spcPts val="0"/>
              </a:spcBef>
              <a:buNone/>
              <a:defRPr/>
            </a:lvl4pPr>
            <a:lvl5pPr marL="0" lvl="4" indent="0" algn="l" rtl="0">
              <a:spcBef>
                <a:spcPts val="0"/>
              </a:spcBef>
              <a:buNone/>
              <a:defRPr/>
            </a:lvl5pPr>
            <a:lvl6pPr marL="0" lvl="5" indent="0" algn="l" rtl="0">
              <a:spcBef>
                <a:spcPts val="0"/>
              </a:spcBef>
              <a:buNone/>
              <a:defRPr/>
            </a:lvl6pPr>
            <a:lvl7pPr marL="0" lvl="6" indent="0" algn="l" rtl="0">
              <a:spcBef>
                <a:spcPts val="0"/>
              </a:spcBef>
              <a:buNone/>
              <a:defRPr/>
            </a:lvl7pPr>
            <a:lvl8pPr marL="0" lvl="7" indent="0" algn="l" rtl="0">
              <a:spcBef>
                <a:spcPts val="0"/>
              </a:spcBef>
              <a:buNone/>
              <a:defRPr/>
            </a:lvl8pPr>
            <a:lvl9pPr marL="0" lvl="8" indent="0" algn="l" rtl="0">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3F3F3F"/>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 name="Google Shape;71;p16"/>
          <p:cNvSpPr txBox="1">
            <a:spLocks noGrp="1"/>
          </p:cNvSpPr>
          <p:nvPr>
            <p:ph type="body" idx="1"/>
          </p:nvPr>
        </p:nvSpPr>
        <p:spPr>
          <a:xfrm>
            <a:off x="822960" y="1581151"/>
            <a:ext cx="7543800" cy="28206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72" name="Google Shape;72;p16"/>
          <p:cNvSpPr txBox="1">
            <a:spLocks noGrp="1"/>
          </p:cNvSpPr>
          <p:nvPr>
            <p:ph type="dt" idx="10"/>
          </p:nvPr>
        </p:nvSpPr>
        <p:spPr>
          <a:xfrm>
            <a:off x="6163819" y="4835128"/>
            <a:ext cx="1938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73" name="Google Shape;73;p16"/>
          <p:cNvSpPr txBox="1">
            <a:spLocks noGrp="1"/>
          </p:cNvSpPr>
          <p:nvPr>
            <p:ph type="ftr" idx="11"/>
          </p:nvPr>
        </p:nvSpPr>
        <p:spPr>
          <a:xfrm>
            <a:off x="822959" y="4835128"/>
            <a:ext cx="51138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74" name="Google Shape;74;p16"/>
          <p:cNvSpPr txBox="1">
            <a:spLocks noGrp="1"/>
          </p:cNvSpPr>
          <p:nvPr>
            <p:ph type="sldNum" idx="12"/>
          </p:nvPr>
        </p:nvSpPr>
        <p:spPr>
          <a:xfrm>
            <a:off x="8245187" y="4835128"/>
            <a:ext cx="5850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a:lvl1pPr>
            <a:lvl2pPr marL="0" lvl="1" indent="0" algn="l" rtl="0">
              <a:spcBef>
                <a:spcPts val="0"/>
              </a:spcBef>
              <a:buNone/>
              <a:defRPr/>
            </a:lvl2pPr>
            <a:lvl3pPr marL="0" lvl="2" indent="0" algn="l" rtl="0">
              <a:spcBef>
                <a:spcPts val="0"/>
              </a:spcBef>
              <a:buNone/>
              <a:defRPr/>
            </a:lvl3pPr>
            <a:lvl4pPr marL="0" lvl="3" indent="0" algn="l" rtl="0">
              <a:spcBef>
                <a:spcPts val="0"/>
              </a:spcBef>
              <a:buNone/>
              <a:defRPr/>
            </a:lvl4pPr>
            <a:lvl5pPr marL="0" lvl="4" indent="0" algn="l" rtl="0">
              <a:spcBef>
                <a:spcPts val="0"/>
              </a:spcBef>
              <a:buNone/>
              <a:defRPr/>
            </a:lvl5pPr>
            <a:lvl6pPr marL="0" lvl="5" indent="0" algn="l" rtl="0">
              <a:spcBef>
                <a:spcPts val="0"/>
              </a:spcBef>
              <a:buNone/>
              <a:defRPr/>
            </a:lvl6pPr>
            <a:lvl7pPr marL="0" lvl="6" indent="0" algn="l" rtl="0">
              <a:spcBef>
                <a:spcPts val="0"/>
              </a:spcBef>
              <a:buNone/>
              <a:defRPr/>
            </a:lvl7pPr>
            <a:lvl8pPr marL="0" lvl="7" indent="0" algn="l" rtl="0">
              <a:spcBef>
                <a:spcPts val="0"/>
              </a:spcBef>
              <a:buNone/>
              <a:defRPr/>
            </a:lvl8pPr>
            <a:lvl9pPr marL="0" lvl="8" indent="0" algn="l" rtl="0">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1">
  <p:cSld name="OBJECT_WITH_CAPTION_TEXT_1">
    <p:spTree>
      <p:nvGrpSpPr>
        <p:cNvPr id="1" name="Shape 75"/>
        <p:cNvGrpSpPr/>
        <p:nvPr/>
      </p:nvGrpSpPr>
      <p:grpSpPr>
        <a:xfrm>
          <a:off x="0" y="0"/>
          <a:ext cx="0" cy="0"/>
          <a:chOff x="0" y="0"/>
          <a:chExt cx="0" cy="0"/>
        </a:xfrm>
      </p:grpSpPr>
      <p:sp>
        <p:nvSpPr>
          <p:cNvPr id="76" name="Google Shape;76;p17"/>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2400"/>
              <a:buFont typeface="Calibri"/>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 name="Google Shape;77;p17"/>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rtl="0">
              <a:lnSpc>
                <a:spcPct val="90000"/>
              </a:lnSpc>
              <a:spcBef>
                <a:spcPts val="800"/>
              </a:spcBef>
              <a:spcAft>
                <a:spcPts val="0"/>
              </a:spcAft>
              <a:buClr>
                <a:schemeClr val="dk1"/>
              </a:buClr>
              <a:buSzPts val="2400"/>
              <a:buChar char="●"/>
              <a:defRPr sz="2400"/>
            </a:lvl1pPr>
            <a:lvl2pPr marL="914400" lvl="1" indent="-361950" algn="l" rtl="0">
              <a:lnSpc>
                <a:spcPct val="90000"/>
              </a:lnSpc>
              <a:spcBef>
                <a:spcPts val="1600"/>
              </a:spcBef>
              <a:spcAft>
                <a:spcPts val="0"/>
              </a:spcAft>
              <a:buClr>
                <a:schemeClr val="dk1"/>
              </a:buClr>
              <a:buSzPts val="2100"/>
              <a:buChar char="○"/>
              <a:defRPr sz="2100"/>
            </a:lvl2pPr>
            <a:lvl3pPr marL="1371600" lvl="2" indent="-342900" algn="l" rtl="0">
              <a:lnSpc>
                <a:spcPct val="90000"/>
              </a:lnSpc>
              <a:spcBef>
                <a:spcPts val="1600"/>
              </a:spcBef>
              <a:spcAft>
                <a:spcPts val="0"/>
              </a:spcAft>
              <a:buClr>
                <a:schemeClr val="dk1"/>
              </a:buClr>
              <a:buSzPts val="1800"/>
              <a:buChar char="■"/>
              <a:defRPr sz="1800"/>
            </a:lvl3pPr>
            <a:lvl4pPr marL="1828800" lvl="3" indent="-323850" algn="l" rtl="0">
              <a:lnSpc>
                <a:spcPct val="90000"/>
              </a:lnSpc>
              <a:spcBef>
                <a:spcPts val="1600"/>
              </a:spcBef>
              <a:spcAft>
                <a:spcPts val="0"/>
              </a:spcAft>
              <a:buClr>
                <a:schemeClr val="dk1"/>
              </a:buClr>
              <a:buSzPts val="1500"/>
              <a:buChar char="●"/>
              <a:defRPr sz="1500"/>
            </a:lvl4pPr>
            <a:lvl5pPr marL="2286000" lvl="4" indent="-323850" algn="l" rtl="0">
              <a:lnSpc>
                <a:spcPct val="90000"/>
              </a:lnSpc>
              <a:spcBef>
                <a:spcPts val="1600"/>
              </a:spcBef>
              <a:spcAft>
                <a:spcPts val="0"/>
              </a:spcAft>
              <a:buClr>
                <a:schemeClr val="dk1"/>
              </a:buClr>
              <a:buSzPts val="1500"/>
              <a:buChar char="○"/>
              <a:defRPr sz="1500"/>
            </a:lvl5pPr>
            <a:lvl6pPr marL="2743200" lvl="5" indent="-323850" algn="l" rtl="0">
              <a:lnSpc>
                <a:spcPct val="90000"/>
              </a:lnSpc>
              <a:spcBef>
                <a:spcPts val="1600"/>
              </a:spcBef>
              <a:spcAft>
                <a:spcPts val="0"/>
              </a:spcAft>
              <a:buClr>
                <a:schemeClr val="dk1"/>
              </a:buClr>
              <a:buSzPts val="1500"/>
              <a:buChar char="■"/>
              <a:defRPr sz="1500"/>
            </a:lvl6pPr>
            <a:lvl7pPr marL="3200400" lvl="6" indent="-323850" algn="l" rtl="0">
              <a:lnSpc>
                <a:spcPct val="90000"/>
              </a:lnSpc>
              <a:spcBef>
                <a:spcPts val="1600"/>
              </a:spcBef>
              <a:spcAft>
                <a:spcPts val="0"/>
              </a:spcAft>
              <a:buClr>
                <a:schemeClr val="dk1"/>
              </a:buClr>
              <a:buSzPts val="1500"/>
              <a:buChar char="●"/>
              <a:defRPr sz="1500"/>
            </a:lvl7pPr>
            <a:lvl8pPr marL="3657600" lvl="7" indent="-323850" algn="l" rtl="0">
              <a:lnSpc>
                <a:spcPct val="90000"/>
              </a:lnSpc>
              <a:spcBef>
                <a:spcPts val="1600"/>
              </a:spcBef>
              <a:spcAft>
                <a:spcPts val="0"/>
              </a:spcAft>
              <a:buClr>
                <a:schemeClr val="dk1"/>
              </a:buClr>
              <a:buSzPts val="1500"/>
              <a:buChar char="○"/>
              <a:defRPr sz="1500"/>
            </a:lvl8pPr>
            <a:lvl9pPr marL="4114800" lvl="8" indent="-323850" algn="l" rtl="0">
              <a:lnSpc>
                <a:spcPct val="90000"/>
              </a:lnSpc>
              <a:spcBef>
                <a:spcPts val="1600"/>
              </a:spcBef>
              <a:spcAft>
                <a:spcPts val="1600"/>
              </a:spcAft>
              <a:buClr>
                <a:schemeClr val="dk1"/>
              </a:buClr>
              <a:buSzPts val="1500"/>
              <a:buChar char="■"/>
              <a:defRPr sz="1500"/>
            </a:lvl9pPr>
          </a:lstStyle>
          <a:p>
            <a:endParaRPr/>
          </a:p>
        </p:txBody>
      </p:sp>
      <p:sp>
        <p:nvSpPr>
          <p:cNvPr id="78" name="Google Shape;78;p17"/>
          <p:cNvSpPr txBox="1">
            <a:spLocks noGrp="1"/>
          </p:cNvSpPr>
          <p:nvPr>
            <p:ph type="body" idx="2"/>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200"/>
              <a:buNone/>
              <a:defRPr sz="1200"/>
            </a:lvl1pPr>
            <a:lvl2pPr marL="914400" lvl="1" indent="-228600" algn="l" rtl="0">
              <a:lnSpc>
                <a:spcPct val="90000"/>
              </a:lnSpc>
              <a:spcBef>
                <a:spcPts val="1600"/>
              </a:spcBef>
              <a:spcAft>
                <a:spcPts val="0"/>
              </a:spcAft>
              <a:buClr>
                <a:schemeClr val="dk1"/>
              </a:buClr>
              <a:buSzPts val="1100"/>
              <a:buNone/>
              <a:defRPr sz="1100"/>
            </a:lvl2pPr>
            <a:lvl3pPr marL="1371600" lvl="2" indent="-228600" algn="l" rtl="0">
              <a:lnSpc>
                <a:spcPct val="90000"/>
              </a:lnSpc>
              <a:spcBef>
                <a:spcPts val="1600"/>
              </a:spcBef>
              <a:spcAft>
                <a:spcPts val="0"/>
              </a:spcAft>
              <a:buClr>
                <a:schemeClr val="dk1"/>
              </a:buClr>
              <a:buSzPts val="900"/>
              <a:buNone/>
              <a:defRPr sz="900"/>
            </a:lvl3pPr>
            <a:lvl4pPr marL="1828800" lvl="3" indent="-228600" algn="l" rtl="0">
              <a:lnSpc>
                <a:spcPct val="90000"/>
              </a:lnSpc>
              <a:spcBef>
                <a:spcPts val="1600"/>
              </a:spcBef>
              <a:spcAft>
                <a:spcPts val="0"/>
              </a:spcAft>
              <a:buClr>
                <a:schemeClr val="dk1"/>
              </a:buClr>
              <a:buSzPts val="800"/>
              <a:buNone/>
              <a:defRPr sz="800"/>
            </a:lvl4pPr>
            <a:lvl5pPr marL="2286000" lvl="4" indent="-228600" algn="l" rtl="0">
              <a:lnSpc>
                <a:spcPct val="90000"/>
              </a:lnSpc>
              <a:spcBef>
                <a:spcPts val="1600"/>
              </a:spcBef>
              <a:spcAft>
                <a:spcPts val="0"/>
              </a:spcAft>
              <a:buClr>
                <a:schemeClr val="dk1"/>
              </a:buClr>
              <a:buSzPts val="800"/>
              <a:buNone/>
              <a:defRPr sz="800"/>
            </a:lvl5pPr>
            <a:lvl6pPr marL="2743200" lvl="5" indent="-228600" algn="l" rtl="0">
              <a:lnSpc>
                <a:spcPct val="90000"/>
              </a:lnSpc>
              <a:spcBef>
                <a:spcPts val="1600"/>
              </a:spcBef>
              <a:spcAft>
                <a:spcPts val="0"/>
              </a:spcAft>
              <a:buClr>
                <a:schemeClr val="dk1"/>
              </a:buClr>
              <a:buSzPts val="800"/>
              <a:buNone/>
              <a:defRPr sz="800"/>
            </a:lvl6pPr>
            <a:lvl7pPr marL="3200400" lvl="6" indent="-228600" algn="l" rtl="0">
              <a:lnSpc>
                <a:spcPct val="90000"/>
              </a:lnSpc>
              <a:spcBef>
                <a:spcPts val="1600"/>
              </a:spcBef>
              <a:spcAft>
                <a:spcPts val="0"/>
              </a:spcAft>
              <a:buClr>
                <a:schemeClr val="dk1"/>
              </a:buClr>
              <a:buSzPts val="800"/>
              <a:buNone/>
              <a:defRPr sz="800"/>
            </a:lvl7pPr>
            <a:lvl8pPr marL="3657600" lvl="7" indent="-228600" algn="l" rtl="0">
              <a:lnSpc>
                <a:spcPct val="90000"/>
              </a:lnSpc>
              <a:spcBef>
                <a:spcPts val="1600"/>
              </a:spcBef>
              <a:spcAft>
                <a:spcPts val="0"/>
              </a:spcAft>
              <a:buClr>
                <a:schemeClr val="dk1"/>
              </a:buClr>
              <a:buSzPts val="800"/>
              <a:buNone/>
              <a:defRPr sz="800"/>
            </a:lvl8pPr>
            <a:lvl9pPr marL="4114800" lvl="8" indent="-228600" algn="l" rtl="0">
              <a:lnSpc>
                <a:spcPct val="90000"/>
              </a:lnSpc>
              <a:spcBef>
                <a:spcPts val="1600"/>
              </a:spcBef>
              <a:spcAft>
                <a:spcPts val="1600"/>
              </a:spcAft>
              <a:buClr>
                <a:schemeClr val="dk1"/>
              </a:buClr>
              <a:buSzPts val="800"/>
              <a:buNone/>
              <a:defRPr sz="800"/>
            </a:lvl9pPr>
          </a:lstStyle>
          <a:p>
            <a:endParaRPr/>
          </a:p>
        </p:txBody>
      </p:sp>
      <p:sp>
        <p:nvSpPr>
          <p:cNvPr id="79" name="Google Shape;79;p1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80" name="Google Shape;80;p1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81" name="Google Shape;81;p1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
        <p:cNvGrpSpPr/>
        <p:nvPr/>
      </p:nvGrpSpPr>
      <p:grpSpPr>
        <a:xfrm>
          <a:off x="0" y="0"/>
          <a:ext cx="0" cy="0"/>
          <a:chOff x="0" y="0"/>
          <a:chExt cx="0" cy="0"/>
        </a:xfrm>
      </p:grpSpPr>
      <p:pic>
        <p:nvPicPr>
          <p:cNvPr id="86" name="Google Shape;86;p18"/>
          <p:cNvPicPr preferRelativeResize="0"/>
          <p:nvPr/>
        </p:nvPicPr>
        <p:blipFill rotWithShape="1">
          <a:blip r:embed="rId4">
            <a:alphaModFix/>
          </a:blip>
          <a:srcRect l="33453"/>
          <a:stretch/>
        </p:blipFill>
        <p:spPr>
          <a:xfrm>
            <a:off x="439475" y="3165750"/>
            <a:ext cx="1413000" cy="1413000"/>
          </a:xfrm>
          <a:prstGeom prst="ellipse">
            <a:avLst/>
          </a:prstGeom>
          <a:noFill/>
          <a:ln>
            <a:noFill/>
          </a:ln>
        </p:spPr>
      </p:pic>
      <p:pic>
        <p:nvPicPr>
          <p:cNvPr id="87" name="Google Shape;87;p18"/>
          <p:cNvPicPr preferRelativeResize="0"/>
          <p:nvPr/>
        </p:nvPicPr>
        <p:blipFill>
          <a:blip r:embed="rId5">
            <a:alphaModFix/>
          </a:blip>
          <a:stretch>
            <a:fillRect/>
          </a:stretch>
        </p:blipFill>
        <p:spPr>
          <a:xfrm>
            <a:off x="7262625" y="157300"/>
            <a:ext cx="1663599" cy="1663599"/>
          </a:xfrm>
          <a:prstGeom prst="rect">
            <a:avLst/>
          </a:prstGeom>
          <a:noFill/>
          <a:ln>
            <a:noFill/>
          </a:ln>
        </p:spPr>
      </p:pic>
      <p:sp>
        <p:nvSpPr>
          <p:cNvPr id="88" name="Google Shape;88;p18"/>
          <p:cNvSpPr/>
          <p:nvPr/>
        </p:nvSpPr>
        <p:spPr>
          <a:xfrm>
            <a:off x="2058425" y="4090150"/>
            <a:ext cx="1800000" cy="344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8"/>
          <p:cNvSpPr txBox="1"/>
          <p:nvPr/>
        </p:nvSpPr>
        <p:spPr>
          <a:xfrm>
            <a:off x="1991900" y="4099150"/>
            <a:ext cx="1933200" cy="29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dirty="0">
                <a:solidFill>
                  <a:srgbClr val="434343"/>
                </a:solidFill>
                <a:latin typeface="Poppins Medium"/>
                <a:ea typeface="Poppins Medium"/>
                <a:cs typeface="Poppins Medium"/>
                <a:sym typeface="Poppins Medium"/>
              </a:rPr>
              <a:t>JUN, 20th  | PARIS</a:t>
            </a:r>
            <a:endParaRPr sz="1000" dirty="0">
              <a:solidFill>
                <a:srgbClr val="434343"/>
              </a:solidFill>
              <a:latin typeface="Poppins Medium"/>
              <a:ea typeface="Poppins Medium"/>
              <a:cs typeface="Poppins Medium"/>
              <a:sym typeface="Poppins Medium"/>
            </a:endParaRPr>
          </a:p>
        </p:txBody>
      </p:sp>
      <p:sp>
        <p:nvSpPr>
          <p:cNvPr id="90" name="Google Shape;90;p18"/>
          <p:cNvSpPr txBox="1"/>
          <p:nvPr/>
        </p:nvSpPr>
        <p:spPr>
          <a:xfrm>
            <a:off x="516049" y="564749"/>
            <a:ext cx="6817258" cy="1508075"/>
          </a:xfrm>
          <a:prstGeom prst="rect">
            <a:avLst/>
          </a:prstGeom>
          <a:noFill/>
          <a:ln>
            <a:noFill/>
          </a:ln>
        </p:spPr>
        <p:txBody>
          <a:bodyPr spcFirstLastPara="1" wrap="square" lIns="91425" tIns="91425" rIns="91425" bIns="91425" anchor="t" anchorCtr="0">
            <a:spAutoFit/>
          </a:bodyPr>
          <a:lstStyle/>
          <a:p>
            <a:pPr lvl="0" algn="ctr"/>
            <a:r>
              <a:rPr lang="en-GB" sz="4300" b="1" dirty="0">
                <a:solidFill>
                  <a:srgbClr val="2DC5FA"/>
                </a:solidFill>
                <a:latin typeface="Poppins"/>
                <a:cs typeface="Poppins"/>
              </a:rPr>
              <a:t>Analysis </a:t>
            </a:r>
            <a:r>
              <a:rPr lang="en-GB" sz="4300" b="1" dirty="0" err="1">
                <a:solidFill>
                  <a:srgbClr val="2DC5FA"/>
                </a:solidFill>
                <a:latin typeface="Poppins"/>
                <a:cs typeface="Poppins"/>
              </a:rPr>
              <a:t>payLOCATOR</a:t>
            </a:r>
            <a:r>
              <a:rPr lang="en-GB" sz="4300" b="1" dirty="0">
                <a:solidFill>
                  <a:srgbClr val="2DC5FA"/>
                </a:solidFill>
                <a:latin typeface="Poppins"/>
                <a:cs typeface="Poppins"/>
              </a:rPr>
              <a:t> – Tableau</a:t>
            </a:r>
            <a:r>
              <a:rPr lang="en-PT" sz="4300" b="1" dirty="0">
                <a:solidFill>
                  <a:srgbClr val="2DC5FA"/>
                </a:solidFill>
                <a:latin typeface="Poppins"/>
                <a:cs typeface="Poppins"/>
              </a:rPr>
              <a:t> </a:t>
            </a:r>
            <a:endParaRPr sz="4300" b="1" dirty="0">
              <a:solidFill>
                <a:srgbClr val="2DC5FA"/>
              </a:solidFill>
              <a:latin typeface="Poppins"/>
              <a:cs typeface="Poppins"/>
              <a:sym typeface="Montserrat"/>
            </a:endParaRPr>
          </a:p>
        </p:txBody>
      </p:sp>
      <p:sp>
        <p:nvSpPr>
          <p:cNvPr id="91" name="Google Shape;91;p18"/>
          <p:cNvSpPr txBox="1"/>
          <p:nvPr/>
        </p:nvSpPr>
        <p:spPr>
          <a:xfrm>
            <a:off x="5208675" y="2827211"/>
            <a:ext cx="41079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200" b="1" dirty="0">
                <a:solidFill>
                  <a:srgbClr val="2DC5FA"/>
                </a:solidFill>
                <a:latin typeface="Poppins"/>
                <a:cs typeface="Poppins"/>
                <a:sym typeface="Poppins Medium"/>
              </a:rPr>
              <a:t>Edgar Tomé</a:t>
            </a:r>
            <a:endParaRPr sz="3200" b="1" dirty="0">
              <a:solidFill>
                <a:srgbClr val="2DC5FA"/>
              </a:solidFill>
              <a:latin typeface="Poppins"/>
              <a:cs typeface="Poppins"/>
              <a:sym typeface="Poppins Medium"/>
            </a:endParaRPr>
          </a:p>
        </p:txBody>
      </p:sp>
      <p:sp>
        <p:nvSpPr>
          <p:cNvPr id="92" name="Google Shape;92;p18"/>
          <p:cNvSpPr txBox="1"/>
          <p:nvPr/>
        </p:nvSpPr>
        <p:spPr>
          <a:xfrm>
            <a:off x="6592625" y="4578750"/>
            <a:ext cx="2418600" cy="4311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600" dirty="0">
                <a:solidFill>
                  <a:srgbClr val="2DC5FA"/>
                </a:solidFill>
                <a:latin typeface="Poppins Medium"/>
                <a:ea typeface="Poppins Medium"/>
                <a:cs typeface="Poppins Medium"/>
                <a:sym typeface="Poppins Medium"/>
              </a:rPr>
              <a:t>DAFT MAY2022</a:t>
            </a:r>
            <a:endParaRPr sz="1600" dirty="0">
              <a:solidFill>
                <a:srgbClr val="2DC5FA"/>
              </a:solidFill>
              <a:latin typeface="Poppins Medium"/>
              <a:ea typeface="Poppins Medium"/>
              <a:cs typeface="Poppins Medium"/>
              <a:sym typeface="Poppins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2" name="Google Shape;112;p21"/>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Exploratory Data in Tableau</a:t>
            </a:r>
            <a:endParaRPr sz="2300" b="1" dirty="0">
              <a:solidFill>
                <a:srgbClr val="2DC5FA"/>
              </a:solidFill>
              <a:latin typeface="Poppins"/>
              <a:ea typeface="Poppins"/>
              <a:cs typeface="Poppins"/>
              <a:sym typeface="Poppins"/>
            </a:endParaRPr>
          </a:p>
        </p:txBody>
      </p:sp>
      <p:sp>
        <p:nvSpPr>
          <p:cNvPr id="5" name="TextBox 4">
            <a:extLst>
              <a:ext uri="{FF2B5EF4-FFF2-40B4-BE49-F238E27FC236}">
                <a16:creationId xmlns:a16="http://schemas.microsoft.com/office/drawing/2014/main" id="{0636E228-244E-2BCD-3AF6-56057CC54016}"/>
              </a:ext>
            </a:extLst>
          </p:cNvPr>
          <p:cNvSpPr txBox="1"/>
          <p:nvPr/>
        </p:nvSpPr>
        <p:spPr>
          <a:xfrm>
            <a:off x="838343" y="930250"/>
            <a:ext cx="2657891" cy="369332"/>
          </a:xfrm>
          <a:prstGeom prst="rect">
            <a:avLst/>
          </a:prstGeom>
          <a:noFill/>
        </p:spPr>
        <p:txBody>
          <a:bodyPr wrap="square" rtlCol="0">
            <a:spAutoFit/>
          </a:bodyPr>
          <a:lstStyle/>
          <a:p>
            <a:r>
              <a:rPr lang="en-PT" sz="1800" dirty="0"/>
              <a:t>Theird Dashboard</a:t>
            </a:r>
          </a:p>
        </p:txBody>
      </p:sp>
      <p:sp>
        <p:nvSpPr>
          <p:cNvPr id="11" name="TextBox 10">
            <a:extLst>
              <a:ext uri="{FF2B5EF4-FFF2-40B4-BE49-F238E27FC236}">
                <a16:creationId xmlns:a16="http://schemas.microsoft.com/office/drawing/2014/main" id="{173F2E3C-E4A7-B22B-DA61-4BD11C94B1DF}"/>
              </a:ext>
            </a:extLst>
          </p:cNvPr>
          <p:cNvSpPr txBox="1"/>
          <p:nvPr/>
        </p:nvSpPr>
        <p:spPr>
          <a:xfrm>
            <a:off x="561001" y="1617642"/>
            <a:ext cx="3182660" cy="1815882"/>
          </a:xfrm>
          <a:prstGeom prst="rect">
            <a:avLst/>
          </a:prstGeom>
          <a:noFill/>
        </p:spPr>
        <p:txBody>
          <a:bodyPr wrap="square" rtlCol="0">
            <a:spAutoFit/>
          </a:bodyPr>
          <a:lstStyle/>
          <a:p>
            <a:pPr algn="ctr"/>
            <a:r>
              <a:rPr lang="en-GB" sz="1600" dirty="0"/>
              <a:t>Forecast</a:t>
            </a:r>
          </a:p>
          <a:p>
            <a:pPr algn="ctr"/>
            <a:endParaRPr lang="en-GB" sz="1600" dirty="0"/>
          </a:p>
          <a:p>
            <a:pPr marL="285750" indent="-285750">
              <a:buFont typeface="Arial" panose="020B0604020202020204" pitchFamily="34" charset="0"/>
              <a:buChar char="•"/>
            </a:pPr>
            <a:r>
              <a:rPr lang="en-GB" sz="1600" dirty="0"/>
              <a:t>Average charges transactions</a:t>
            </a:r>
          </a:p>
          <a:p>
            <a:endParaRPr lang="en-GB" sz="1600" dirty="0"/>
          </a:p>
          <a:p>
            <a:pPr marL="285750" indent="-285750">
              <a:buFont typeface="Arial" panose="020B0604020202020204" pitchFamily="34" charset="0"/>
              <a:buChar char="•"/>
            </a:pPr>
            <a:r>
              <a:rPr lang="en-GB" sz="1600" dirty="0"/>
              <a:t>Average days transactions</a:t>
            </a:r>
          </a:p>
          <a:p>
            <a:endParaRPr lang="en-GB" sz="1600" dirty="0"/>
          </a:p>
          <a:p>
            <a:pPr marL="285750" indent="-285750">
              <a:buFont typeface="Arial" panose="020B0604020202020204" pitchFamily="34" charset="0"/>
              <a:buChar char="•"/>
            </a:pPr>
            <a:r>
              <a:rPr lang="en-GB" sz="1600" dirty="0"/>
              <a:t>Total time transactions</a:t>
            </a:r>
            <a:endParaRPr lang="en-PT" sz="1600" dirty="0"/>
          </a:p>
        </p:txBody>
      </p:sp>
      <p:pic>
        <p:nvPicPr>
          <p:cNvPr id="4" name="Picture 3">
            <a:extLst>
              <a:ext uri="{FF2B5EF4-FFF2-40B4-BE49-F238E27FC236}">
                <a16:creationId xmlns:a16="http://schemas.microsoft.com/office/drawing/2014/main" id="{0AA31EE8-7DA1-21E1-2DC5-0216B94135BE}"/>
              </a:ext>
            </a:extLst>
          </p:cNvPr>
          <p:cNvPicPr>
            <a:picLocks noChangeAspect="1"/>
          </p:cNvPicPr>
          <p:nvPr/>
        </p:nvPicPr>
        <p:blipFill>
          <a:blip r:embed="rId4"/>
          <a:stretch>
            <a:fillRect/>
          </a:stretch>
        </p:blipFill>
        <p:spPr>
          <a:xfrm>
            <a:off x="3892692" y="930250"/>
            <a:ext cx="4690307" cy="3550173"/>
          </a:xfrm>
          <a:prstGeom prst="rect">
            <a:avLst/>
          </a:prstGeom>
        </p:spPr>
      </p:pic>
    </p:spTree>
    <p:extLst>
      <p:ext uri="{BB962C8B-B14F-4D97-AF65-F5344CB8AC3E}">
        <p14:creationId xmlns:p14="http://schemas.microsoft.com/office/powerpoint/2010/main" val="2795684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0"/>
        <p:cNvGrpSpPr/>
        <p:nvPr/>
      </p:nvGrpSpPr>
      <p:grpSpPr>
        <a:xfrm>
          <a:off x="0" y="0"/>
          <a:ext cx="0" cy="0"/>
          <a:chOff x="0" y="0"/>
          <a:chExt cx="0" cy="0"/>
        </a:xfrm>
      </p:grpSpPr>
      <p:sp>
        <p:nvSpPr>
          <p:cNvPr id="142" name="Google Shape;142;p26"/>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Conclusions</a:t>
            </a:r>
            <a:endParaRPr sz="2300" b="1" dirty="0">
              <a:solidFill>
                <a:srgbClr val="2DC5FA"/>
              </a:solidFill>
              <a:latin typeface="Poppins"/>
              <a:ea typeface="Poppins"/>
              <a:cs typeface="Poppins"/>
              <a:sym typeface="Poppins"/>
            </a:endParaRPr>
          </a:p>
        </p:txBody>
      </p:sp>
      <p:sp>
        <p:nvSpPr>
          <p:cNvPr id="2" name="TextBox 1">
            <a:extLst>
              <a:ext uri="{FF2B5EF4-FFF2-40B4-BE49-F238E27FC236}">
                <a16:creationId xmlns:a16="http://schemas.microsoft.com/office/drawing/2014/main" id="{ECCAD523-E560-8F3B-91FD-92258C44B642}"/>
              </a:ext>
            </a:extLst>
          </p:cNvPr>
          <p:cNvSpPr txBox="1"/>
          <p:nvPr/>
        </p:nvSpPr>
        <p:spPr>
          <a:xfrm>
            <a:off x="477612" y="971311"/>
            <a:ext cx="8203809" cy="2462213"/>
          </a:xfrm>
          <a:prstGeom prst="rect">
            <a:avLst/>
          </a:prstGeom>
          <a:noFill/>
        </p:spPr>
        <p:txBody>
          <a:bodyPr wrap="square" rtlCol="0">
            <a:spAutoFit/>
          </a:bodyPr>
          <a:lstStyle/>
          <a:p>
            <a:pPr marL="285750" indent="-285750">
              <a:buFont typeface="Arial" panose="020B0604020202020204" pitchFamily="34" charset="0"/>
              <a:buChar char="•"/>
            </a:pPr>
            <a:r>
              <a:rPr lang="en-GB" dirty="0"/>
              <a:t>From the data collected and the analysis perform first in excel and then in Tableau with visualizations, we can conclude that the service, can provide transactions around the world in less that two days in average. </a:t>
            </a:r>
          </a:p>
          <a:p>
            <a:endParaRPr lang="en-GB" dirty="0"/>
          </a:p>
          <a:p>
            <a:pPr marL="285750" indent="-285750">
              <a:buFont typeface="Arial" panose="020B0604020202020204" pitchFamily="34" charset="0"/>
              <a:buChar char="•"/>
            </a:pPr>
            <a:r>
              <a:rPr lang="en-GB" dirty="0"/>
              <a:t>For that premium service the percentage of charges are very high, taking in consideration that the transactions not completed are very high as well, the company should try to find the problem and fixed.</a:t>
            </a:r>
          </a:p>
          <a:p>
            <a:endParaRPr lang="en-GB" dirty="0"/>
          </a:p>
          <a:p>
            <a:pPr marL="285750" indent="-285750">
              <a:buFont typeface="Arial" panose="020B0604020202020204" pitchFamily="34" charset="0"/>
              <a:buChar char="•"/>
            </a:pPr>
            <a:r>
              <a:rPr lang="en-GB" dirty="0"/>
              <a:t>The country with more transitions, more value of transactions is the USA.</a:t>
            </a:r>
          </a:p>
          <a:p>
            <a:endParaRPr lang="en-GB" dirty="0"/>
          </a:p>
          <a:p>
            <a:pPr marL="285750" indent="-285750">
              <a:buFont typeface="Arial" panose="020B0604020202020204" pitchFamily="34" charset="0"/>
              <a:buChar char="•"/>
            </a:pPr>
            <a:r>
              <a:rPr lang="en-GB" dirty="0"/>
              <a:t>To realize a better forecast, is necessary more data for a bigger period of time.</a:t>
            </a:r>
            <a:endParaRPr lang="en-PT"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6"/>
        <p:cNvGrpSpPr/>
        <p:nvPr/>
      </p:nvGrpSpPr>
      <p:grpSpPr>
        <a:xfrm>
          <a:off x="0" y="0"/>
          <a:ext cx="0" cy="0"/>
          <a:chOff x="0" y="0"/>
          <a:chExt cx="0" cy="0"/>
        </a:xfrm>
      </p:grpSpPr>
      <p:sp>
        <p:nvSpPr>
          <p:cNvPr id="147" name="Google Shape;147;p27"/>
          <p:cNvSpPr txBox="1"/>
          <p:nvPr/>
        </p:nvSpPr>
        <p:spPr>
          <a:xfrm>
            <a:off x="671249" y="922325"/>
            <a:ext cx="6429210" cy="105031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1200">
              <a:solidFill>
                <a:srgbClr val="434343"/>
              </a:solidFill>
              <a:latin typeface="Poppins Medium"/>
              <a:ea typeface="Poppins Medium"/>
              <a:cs typeface="Poppins Medium"/>
              <a:sym typeface="Poppins Medium"/>
            </a:endParaRPr>
          </a:p>
        </p:txBody>
      </p:sp>
      <p:sp>
        <p:nvSpPr>
          <p:cNvPr id="148" name="Google Shape;148;p27"/>
          <p:cNvSpPr txBox="1"/>
          <p:nvPr/>
        </p:nvSpPr>
        <p:spPr>
          <a:xfrm>
            <a:off x="560999" y="900813"/>
            <a:ext cx="5984655" cy="494100"/>
          </a:xfrm>
          <a:prstGeom prst="rect">
            <a:avLst/>
          </a:prstGeom>
          <a:noFill/>
          <a:ln>
            <a:noFill/>
          </a:ln>
        </p:spPr>
        <p:txBody>
          <a:bodyPr spcFirstLastPara="1" wrap="square" lIns="91425" tIns="91425" rIns="91425" bIns="91425" anchor="t" anchorCtr="0">
            <a:noAutofit/>
          </a:bodyPr>
          <a:lstStyle/>
          <a:p>
            <a:pPr lvl="0" algn="ctr"/>
            <a:r>
              <a:rPr lang="en-GB" sz="2400" b="1" dirty="0">
                <a:solidFill>
                  <a:srgbClr val="2DC5FA"/>
                </a:solidFill>
                <a:latin typeface="Poppins"/>
                <a:cs typeface="Poppins"/>
              </a:rPr>
              <a:t>Analysis </a:t>
            </a:r>
            <a:r>
              <a:rPr lang="en-GB" sz="2400" b="1" dirty="0" err="1">
                <a:solidFill>
                  <a:srgbClr val="2DC5FA"/>
                </a:solidFill>
                <a:latin typeface="Poppins"/>
                <a:cs typeface="Poppins"/>
              </a:rPr>
              <a:t>payLOCATOR</a:t>
            </a:r>
            <a:r>
              <a:rPr lang="en-GB" sz="2400" b="1" dirty="0">
                <a:solidFill>
                  <a:srgbClr val="2DC5FA"/>
                </a:solidFill>
                <a:latin typeface="Poppins"/>
                <a:cs typeface="Poppins"/>
              </a:rPr>
              <a:t> – Tableau </a:t>
            </a:r>
            <a:endParaRPr lang="en-GB" sz="2400" b="1" dirty="0">
              <a:solidFill>
                <a:srgbClr val="2DC5FA"/>
              </a:solidFill>
              <a:latin typeface="Poppins"/>
              <a:cs typeface="Poppins"/>
              <a:sym typeface="Montserrat"/>
            </a:endParaRPr>
          </a:p>
        </p:txBody>
      </p:sp>
      <p:sp>
        <p:nvSpPr>
          <p:cNvPr id="149" name="Google Shape;149;p27"/>
          <p:cNvSpPr txBox="1"/>
          <p:nvPr/>
        </p:nvSpPr>
        <p:spPr>
          <a:xfrm>
            <a:off x="628026" y="1583550"/>
            <a:ext cx="29253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600" b="1" dirty="0">
                <a:solidFill>
                  <a:srgbClr val="2DC5FA"/>
                </a:solidFill>
                <a:latin typeface="Poppins"/>
                <a:ea typeface="Poppins"/>
                <a:cs typeface="Poppins"/>
                <a:sym typeface="Poppins"/>
              </a:rPr>
              <a:t>Edgar Tomé</a:t>
            </a:r>
            <a:endParaRPr sz="1600" b="1" dirty="0">
              <a:solidFill>
                <a:srgbClr val="2DC5FA"/>
              </a:solidFill>
              <a:latin typeface="Poppins"/>
              <a:ea typeface="Poppins"/>
              <a:cs typeface="Poppins"/>
              <a:sym typeface="Poppins"/>
            </a:endParaRPr>
          </a:p>
        </p:txBody>
      </p:sp>
      <p:sp>
        <p:nvSpPr>
          <p:cNvPr id="150" name="Google Shape;150;p27"/>
          <p:cNvSpPr txBox="1"/>
          <p:nvPr/>
        </p:nvSpPr>
        <p:spPr>
          <a:xfrm>
            <a:off x="2917966" y="2324700"/>
            <a:ext cx="3308068"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3600" b="1" dirty="0">
                <a:solidFill>
                  <a:srgbClr val="2DC5FA"/>
                </a:solidFill>
                <a:latin typeface="Poppins"/>
                <a:ea typeface="Poppins"/>
                <a:cs typeface="Poppins"/>
                <a:sym typeface="Poppins"/>
              </a:rPr>
              <a:t>Questions?</a:t>
            </a:r>
            <a:endParaRPr sz="3600" b="1" dirty="0">
              <a:solidFill>
                <a:srgbClr val="2DC5FA"/>
              </a:solidFill>
              <a:latin typeface="Poppins"/>
              <a:ea typeface="Poppins"/>
              <a:cs typeface="Poppins"/>
              <a:sym typeface="Poppins"/>
            </a:endParaRPr>
          </a:p>
        </p:txBody>
      </p:sp>
      <p:sp>
        <p:nvSpPr>
          <p:cNvPr id="6" name="Google Shape;150;p27">
            <a:extLst>
              <a:ext uri="{FF2B5EF4-FFF2-40B4-BE49-F238E27FC236}">
                <a16:creationId xmlns:a16="http://schemas.microsoft.com/office/drawing/2014/main" id="{F5D557C9-FFAC-6E2D-020E-C14D2FB390D8}"/>
              </a:ext>
            </a:extLst>
          </p:cNvPr>
          <p:cNvSpPr txBox="1"/>
          <p:nvPr/>
        </p:nvSpPr>
        <p:spPr>
          <a:xfrm>
            <a:off x="7100459" y="3914147"/>
            <a:ext cx="1314174"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Merci</a:t>
            </a:r>
            <a:endParaRPr sz="2300" b="1" dirty="0">
              <a:solidFill>
                <a:srgbClr val="2DC5FA"/>
              </a:solidFill>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6"/>
        <p:cNvGrpSpPr/>
        <p:nvPr/>
      </p:nvGrpSpPr>
      <p:grpSpPr>
        <a:xfrm>
          <a:off x="0" y="0"/>
          <a:ext cx="0" cy="0"/>
          <a:chOff x="0" y="0"/>
          <a:chExt cx="0" cy="0"/>
        </a:xfrm>
      </p:grpSpPr>
      <p:pic>
        <p:nvPicPr>
          <p:cNvPr id="97" name="Google Shape;97;p19"/>
          <p:cNvPicPr preferRelativeResize="0"/>
          <p:nvPr/>
        </p:nvPicPr>
        <p:blipFill>
          <a:blip r:embed="rId4">
            <a:alphaModFix/>
          </a:blip>
          <a:stretch>
            <a:fillRect/>
          </a:stretch>
        </p:blipFill>
        <p:spPr>
          <a:xfrm>
            <a:off x="5835900" y="327523"/>
            <a:ext cx="2984602" cy="4476928"/>
          </a:xfrm>
          <a:prstGeom prst="rect">
            <a:avLst/>
          </a:prstGeom>
          <a:noFill/>
          <a:ln>
            <a:noFill/>
          </a:ln>
        </p:spPr>
      </p:pic>
      <p:sp>
        <p:nvSpPr>
          <p:cNvPr id="98" name="Google Shape;98;p19"/>
          <p:cNvSpPr txBox="1"/>
          <p:nvPr/>
        </p:nvSpPr>
        <p:spPr>
          <a:xfrm>
            <a:off x="561000" y="922325"/>
            <a:ext cx="4987166" cy="35229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dirty="0">
                <a:solidFill>
                  <a:srgbClr val="434343"/>
                </a:solidFill>
                <a:latin typeface="Poppins"/>
                <a:ea typeface="Poppins"/>
                <a:cs typeface="Poppins"/>
                <a:sym typeface="Poppins"/>
              </a:rPr>
              <a:t>Domain</a:t>
            </a:r>
          </a:p>
          <a:p>
            <a:pPr marL="0" lvl="0" indent="0" algn="l" rtl="0">
              <a:spcBef>
                <a:spcPts val="0"/>
              </a:spcBef>
              <a:spcAft>
                <a:spcPts val="0"/>
              </a:spcAft>
              <a:buNone/>
            </a:pPr>
            <a:endParaRPr lang="en-GB" sz="1200" b="1" dirty="0">
              <a:solidFill>
                <a:srgbClr val="434343"/>
              </a:solidFill>
              <a:latin typeface="Poppins"/>
              <a:ea typeface="Poppins"/>
              <a:cs typeface="Poppins"/>
              <a:sym typeface="Poppins"/>
            </a:endParaRPr>
          </a:p>
          <a:p>
            <a:pPr lvl="1" algn="just">
              <a:lnSpc>
                <a:spcPct val="150000"/>
              </a:lnSpc>
            </a:pPr>
            <a:r>
              <a:rPr lang="en-GB" sz="1200" dirty="0"/>
              <a:t>Bank </a:t>
            </a:r>
            <a:r>
              <a:rPr lang="en-GB" sz="1200" dirty="0" err="1"/>
              <a:t>transations</a:t>
            </a:r>
            <a:r>
              <a:rPr lang="en-GB" sz="1200" dirty="0"/>
              <a:t> with </a:t>
            </a:r>
            <a:r>
              <a:rPr lang="en-GB" sz="1200" dirty="0" err="1"/>
              <a:t>servisse</a:t>
            </a:r>
            <a:r>
              <a:rPr lang="en-GB" sz="1200" dirty="0"/>
              <a:t> </a:t>
            </a:r>
            <a:r>
              <a:rPr lang="en-GB" sz="1200" dirty="0" err="1"/>
              <a:t>payLOCATOR</a:t>
            </a:r>
            <a:endParaRPr lang="en-GB" sz="1200" b="1" dirty="0">
              <a:solidFill>
                <a:srgbClr val="434343"/>
              </a:solidFill>
              <a:latin typeface="Poppins"/>
              <a:ea typeface="Poppins"/>
              <a:cs typeface="Poppins"/>
              <a:sym typeface="Poppins"/>
            </a:endParaRPr>
          </a:p>
          <a:p>
            <a:pPr marL="0" lvl="0" indent="0" algn="l" rtl="0">
              <a:spcBef>
                <a:spcPts val="0"/>
              </a:spcBef>
              <a:spcAft>
                <a:spcPts val="0"/>
              </a:spcAft>
              <a:buNone/>
            </a:pPr>
            <a:endParaRPr lang="en-GB" sz="1200" b="1" dirty="0">
              <a:solidFill>
                <a:srgbClr val="434343"/>
              </a:solidFill>
              <a:latin typeface="Poppins"/>
              <a:ea typeface="Poppins"/>
              <a:cs typeface="Poppins"/>
              <a:sym typeface="Poppins"/>
            </a:endParaRPr>
          </a:p>
          <a:p>
            <a:pPr marL="0" lvl="0" indent="0" algn="l" rtl="0">
              <a:spcBef>
                <a:spcPts val="0"/>
              </a:spcBef>
              <a:spcAft>
                <a:spcPts val="0"/>
              </a:spcAft>
              <a:buNone/>
            </a:pPr>
            <a:endParaRPr lang="en-GB" sz="1200" b="1" dirty="0">
              <a:solidFill>
                <a:srgbClr val="434343"/>
              </a:solidFill>
              <a:latin typeface="Poppins"/>
              <a:ea typeface="Poppins"/>
              <a:cs typeface="Poppins"/>
              <a:sym typeface="Poppins"/>
            </a:endParaRPr>
          </a:p>
          <a:p>
            <a:pPr marL="0" lvl="0" indent="0" algn="l" rtl="0">
              <a:spcBef>
                <a:spcPts val="0"/>
              </a:spcBef>
              <a:spcAft>
                <a:spcPts val="0"/>
              </a:spcAft>
              <a:buNone/>
            </a:pPr>
            <a:r>
              <a:rPr lang="en-GB" sz="1200" b="1" dirty="0">
                <a:solidFill>
                  <a:srgbClr val="434343"/>
                </a:solidFill>
                <a:latin typeface="Poppins"/>
                <a:ea typeface="Poppins"/>
                <a:cs typeface="Poppins"/>
                <a:sym typeface="Poppins"/>
              </a:rPr>
              <a:t>Problem</a:t>
            </a:r>
          </a:p>
          <a:p>
            <a:pPr marL="0" lvl="0" indent="0" algn="l" rtl="0">
              <a:spcBef>
                <a:spcPts val="0"/>
              </a:spcBef>
              <a:spcAft>
                <a:spcPts val="0"/>
              </a:spcAft>
              <a:buNone/>
            </a:pPr>
            <a:endParaRPr lang="en-GB" sz="1200" b="1" dirty="0">
              <a:solidFill>
                <a:srgbClr val="434343"/>
              </a:solidFill>
              <a:latin typeface="Poppins"/>
              <a:ea typeface="Poppins"/>
              <a:cs typeface="Poppins"/>
              <a:sym typeface="Poppins"/>
            </a:endParaRPr>
          </a:p>
          <a:p>
            <a:pPr lvl="1">
              <a:lnSpc>
                <a:spcPct val="150000"/>
              </a:lnSpc>
            </a:pPr>
            <a:r>
              <a:rPr lang="en-GB" sz="1200" dirty="0" err="1"/>
              <a:t>Analys</a:t>
            </a:r>
            <a:r>
              <a:rPr lang="en-GB" sz="1200" dirty="0"/>
              <a:t> the key performance indicators for </a:t>
            </a:r>
            <a:r>
              <a:rPr lang="en-GB" sz="1200" dirty="0" err="1"/>
              <a:t>transations</a:t>
            </a:r>
            <a:r>
              <a:rPr lang="en-GB" sz="1200" dirty="0"/>
              <a:t> system </a:t>
            </a:r>
            <a:r>
              <a:rPr lang="en-GB" sz="1200" dirty="0" err="1"/>
              <a:t>betewn</a:t>
            </a:r>
            <a:r>
              <a:rPr lang="en-GB" sz="1200" dirty="0"/>
              <a:t> banks.</a:t>
            </a:r>
            <a:endParaRPr lang="en-GB" dirty="0">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99" name="Google Shape;99;p19"/>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Business case</a:t>
            </a:r>
            <a:endParaRPr sz="2300" b="1" dirty="0">
              <a:solidFill>
                <a:srgbClr val="2DC5FA"/>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sp>
        <p:nvSpPr>
          <p:cNvPr id="104" name="Google Shape;104;p20"/>
          <p:cNvSpPr txBox="1"/>
          <p:nvPr/>
        </p:nvSpPr>
        <p:spPr>
          <a:xfrm>
            <a:off x="515867" y="1008136"/>
            <a:ext cx="4056133" cy="3271606"/>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t>Review data and business case study</a:t>
            </a:r>
          </a:p>
          <a:p>
            <a:pPr marL="285750" indent="-285750" algn="just">
              <a:lnSpc>
                <a:spcPct val="150000"/>
              </a:lnSpc>
              <a:buFont typeface="Arial" panose="020B0604020202020204" pitchFamily="34" charset="0"/>
              <a:buChar char="•"/>
            </a:pPr>
            <a:r>
              <a:rPr lang="en-GB" dirty="0"/>
              <a:t>Clean data</a:t>
            </a:r>
          </a:p>
          <a:p>
            <a:pPr marL="285750" indent="-285750" algn="just">
              <a:lnSpc>
                <a:spcPct val="150000"/>
              </a:lnSpc>
              <a:buFont typeface="Arial" panose="020B0604020202020204" pitchFamily="34" charset="0"/>
              <a:buChar char="•"/>
            </a:pPr>
            <a:r>
              <a:rPr lang="en-GB" dirty="0"/>
              <a:t>Analyse data in excel</a:t>
            </a:r>
          </a:p>
          <a:p>
            <a:pPr marL="285750" indent="-285750" algn="just">
              <a:lnSpc>
                <a:spcPct val="150000"/>
              </a:lnSpc>
              <a:buFont typeface="Arial" panose="020B0604020202020204" pitchFamily="34" charset="0"/>
              <a:buChar char="•"/>
            </a:pPr>
            <a:r>
              <a:rPr lang="en-GB" dirty="0"/>
              <a:t>Export data for Tableau </a:t>
            </a:r>
          </a:p>
          <a:p>
            <a:pPr marL="285750" indent="-285750" algn="just">
              <a:lnSpc>
                <a:spcPct val="150000"/>
              </a:lnSpc>
              <a:buFont typeface="Arial" panose="020B0604020202020204" pitchFamily="34" charset="0"/>
              <a:buChar char="•"/>
            </a:pPr>
            <a:r>
              <a:rPr lang="en-GB" dirty="0"/>
              <a:t>Perform analyse of key performance indicators with widgets</a:t>
            </a:r>
          </a:p>
          <a:p>
            <a:pPr marL="285750" indent="-285750" algn="just">
              <a:lnSpc>
                <a:spcPct val="150000"/>
              </a:lnSpc>
              <a:buFont typeface="Arial" panose="020B0604020202020204" pitchFamily="34" charset="0"/>
              <a:buChar char="•"/>
            </a:pPr>
            <a:r>
              <a:rPr lang="en-GB" dirty="0"/>
              <a:t>Present conclusions on dashboard.</a:t>
            </a: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Clr>
                <a:schemeClr val="dk1"/>
              </a:buClr>
              <a:buSzPts val="1100"/>
              <a:buFont typeface="Arial"/>
              <a:buNone/>
            </a:pPr>
            <a:endParaRPr sz="1200" b="1" dirty="0">
              <a:solidFill>
                <a:srgbClr val="434343"/>
              </a:solidFill>
              <a:latin typeface="Poppins"/>
              <a:ea typeface="Poppins"/>
              <a:cs typeface="Poppins"/>
              <a:sym typeface="Poppins"/>
            </a:endParaRPr>
          </a:p>
          <a:p>
            <a:pPr marL="0" lvl="0" indent="0" algn="l" rtl="0">
              <a:spcBef>
                <a:spcPts val="160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05" name="Google Shape;105;p20"/>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a:solidFill>
                  <a:srgbClr val="2DC5FA"/>
                </a:solidFill>
                <a:latin typeface="Poppins"/>
                <a:ea typeface="Poppins"/>
                <a:cs typeface="Poppins"/>
                <a:sym typeface="Poppins"/>
              </a:rPr>
              <a:t>Plan </a:t>
            </a:r>
            <a:endParaRPr sz="2300" b="1">
              <a:solidFill>
                <a:srgbClr val="2DC5FA"/>
              </a:solidFill>
              <a:latin typeface="Poppins"/>
              <a:ea typeface="Poppins"/>
              <a:cs typeface="Poppins"/>
              <a:sym typeface="Poppins"/>
            </a:endParaRPr>
          </a:p>
        </p:txBody>
      </p:sp>
      <p:pic>
        <p:nvPicPr>
          <p:cNvPr id="3" name="Picture 2">
            <a:extLst>
              <a:ext uri="{FF2B5EF4-FFF2-40B4-BE49-F238E27FC236}">
                <a16:creationId xmlns:a16="http://schemas.microsoft.com/office/drawing/2014/main" id="{8A9A9B1F-735B-F443-C7C6-5E5FF9F07F8D}"/>
              </a:ext>
            </a:extLst>
          </p:cNvPr>
          <p:cNvPicPr>
            <a:picLocks noChangeAspect="1"/>
          </p:cNvPicPr>
          <p:nvPr/>
        </p:nvPicPr>
        <p:blipFill>
          <a:blip r:embed="rId4"/>
          <a:stretch>
            <a:fillRect/>
          </a:stretch>
        </p:blipFill>
        <p:spPr>
          <a:xfrm>
            <a:off x="4572000" y="675275"/>
            <a:ext cx="4124780" cy="340155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sp>
        <p:nvSpPr>
          <p:cNvPr id="104" name="Google Shape;104;p20"/>
          <p:cNvSpPr txBox="1"/>
          <p:nvPr/>
        </p:nvSpPr>
        <p:spPr>
          <a:xfrm>
            <a:off x="515866" y="1008136"/>
            <a:ext cx="8197827" cy="1250970"/>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t>The aim of this project was to practice descriptive and prescriptive statistics, to presented in dashboards creation with Tableau.</a:t>
            </a: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Clr>
                <a:schemeClr val="dk1"/>
              </a:buClr>
              <a:buSzPts val="1100"/>
              <a:buFont typeface="Arial"/>
              <a:buNone/>
            </a:pPr>
            <a:endParaRPr sz="1200" b="1" dirty="0">
              <a:solidFill>
                <a:srgbClr val="434343"/>
              </a:solidFill>
              <a:latin typeface="Poppins"/>
              <a:ea typeface="Poppins"/>
              <a:cs typeface="Poppins"/>
              <a:sym typeface="Poppins"/>
            </a:endParaRPr>
          </a:p>
          <a:p>
            <a:pPr marL="0" lvl="0" indent="0" algn="l" rtl="0">
              <a:spcBef>
                <a:spcPts val="160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05" name="Google Shape;105;p20"/>
          <p:cNvSpPr txBox="1"/>
          <p:nvPr/>
        </p:nvSpPr>
        <p:spPr>
          <a:xfrm>
            <a:off x="561000" y="225910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Project Goal </a:t>
            </a:r>
            <a:endParaRPr sz="2300" b="1" dirty="0">
              <a:solidFill>
                <a:srgbClr val="2DC5FA"/>
              </a:solidFill>
              <a:latin typeface="Poppins"/>
              <a:ea typeface="Poppins"/>
              <a:cs typeface="Poppins"/>
              <a:sym typeface="Poppins"/>
            </a:endParaRPr>
          </a:p>
        </p:txBody>
      </p:sp>
      <p:sp>
        <p:nvSpPr>
          <p:cNvPr id="5" name="Google Shape;105;p20">
            <a:extLst>
              <a:ext uri="{FF2B5EF4-FFF2-40B4-BE49-F238E27FC236}">
                <a16:creationId xmlns:a16="http://schemas.microsoft.com/office/drawing/2014/main" id="{DC4DE7D9-6B88-EF49-4B89-2BCD0B0773D1}"/>
              </a:ext>
            </a:extLst>
          </p:cNvPr>
          <p:cNvSpPr txBox="1"/>
          <p:nvPr/>
        </p:nvSpPr>
        <p:spPr>
          <a:xfrm>
            <a:off x="561000" y="448441"/>
            <a:ext cx="4879200" cy="494100"/>
          </a:xfrm>
          <a:prstGeom prst="rect">
            <a:avLst/>
          </a:prstGeom>
          <a:noFill/>
          <a:ln>
            <a:noFill/>
          </a:ln>
        </p:spPr>
        <p:txBody>
          <a:bodyPr spcFirstLastPara="1" wrap="square" lIns="91425" tIns="91425" rIns="91425" bIns="91425" anchor="t" anchorCtr="0">
            <a:noAutofit/>
          </a:bodyPr>
          <a:lstStyle/>
          <a:p>
            <a:pPr lvl="0">
              <a:spcAft>
                <a:spcPts val="1600"/>
              </a:spcAft>
            </a:pPr>
            <a:r>
              <a:rPr lang="en-GB" sz="2300" b="1" dirty="0">
                <a:solidFill>
                  <a:srgbClr val="2DC5FA"/>
                </a:solidFill>
                <a:latin typeface="Poppins"/>
                <a:ea typeface="Poppins"/>
                <a:cs typeface="Poppins"/>
                <a:sym typeface="Poppins"/>
              </a:rPr>
              <a:t>Project Description</a:t>
            </a:r>
            <a:endParaRPr sz="2300" b="1" dirty="0">
              <a:solidFill>
                <a:srgbClr val="2DC5FA"/>
              </a:solidFill>
              <a:latin typeface="Poppins"/>
              <a:ea typeface="Poppins"/>
              <a:cs typeface="Poppins"/>
              <a:sym typeface="Poppins"/>
            </a:endParaRPr>
          </a:p>
        </p:txBody>
      </p:sp>
      <p:sp>
        <p:nvSpPr>
          <p:cNvPr id="6" name="Google Shape;104;p20">
            <a:extLst>
              <a:ext uri="{FF2B5EF4-FFF2-40B4-BE49-F238E27FC236}">
                <a16:creationId xmlns:a16="http://schemas.microsoft.com/office/drawing/2014/main" id="{F2E39A96-B499-8AC3-E4B3-030F6A1000E8}"/>
              </a:ext>
            </a:extLst>
          </p:cNvPr>
          <p:cNvSpPr txBox="1"/>
          <p:nvPr/>
        </p:nvSpPr>
        <p:spPr>
          <a:xfrm>
            <a:off x="561000" y="2884395"/>
            <a:ext cx="8197827" cy="1250970"/>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t>The goals of this project was to develop the dashboard in Tableau, that reflects the descriptive and predictive analysis of data and explain the state of the payments for </a:t>
            </a:r>
            <a:r>
              <a:rPr lang="en-GB" dirty="0" err="1"/>
              <a:t>PayLocator</a:t>
            </a:r>
            <a:r>
              <a:rPr lang="en-GB" dirty="0"/>
              <a:t> of SWIFT.</a:t>
            </a: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Clr>
                <a:schemeClr val="dk1"/>
              </a:buClr>
              <a:buSzPts val="1100"/>
              <a:buFont typeface="Arial"/>
              <a:buNone/>
            </a:pPr>
            <a:endParaRPr sz="1200" b="1" dirty="0">
              <a:solidFill>
                <a:srgbClr val="434343"/>
              </a:solidFill>
              <a:latin typeface="Poppins"/>
              <a:ea typeface="Poppins"/>
              <a:cs typeface="Poppins"/>
              <a:sym typeface="Poppins"/>
            </a:endParaRPr>
          </a:p>
          <a:p>
            <a:pPr marL="0" lvl="0" indent="0" algn="l" rtl="0">
              <a:spcBef>
                <a:spcPts val="160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Tree>
    <p:extLst>
      <p:ext uri="{BB962C8B-B14F-4D97-AF65-F5344CB8AC3E}">
        <p14:creationId xmlns:p14="http://schemas.microsoft.com/office/powerpoint/2010/main" val="18126269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
        <p:cNvGrpSpPr/>
        <p:nvPr/>
      </p:nvGrpSpPr>
      <p:grpSpPr>
        <a:xfrm>
          <a:off x="0" y="0"/>
          <a:ext cx="0" cy="0"/>
          <a:chOff x="0" y="0"/>
          <a:chExt cx="0" cy="0"/>
        </a:xfrm>
      </p:grpSpPr>
      <p:sp>
        <p:nvSpPr>
          <p:cNvPr id="117" name="Google Shape;117;p22"/>
          <p:cNvSpPr txBox="1"/>
          <p:nvPr/>
        </p:nvSpPr>
        <p:spPr>
          <a:xfrm>
            <a:off x="561000" y="922325"/>
            <a:ext cx="8146826" cy="494100"/>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solidFill>
                  <a:schemeClr val="tx1"/>
                </a:solidFill>
                <a:latin typeface="+mn-lt"/>
                <a:cs typeface="Poppins"/>
              </a:rPr>
              <a:t>The data cleaning and exploratory data analysis process, was to: </a:t>
            </a:r>
          </a:p>
          <a:p>
            <a:pPr lvl="0"/>
            <a:endParaRPr sz="1200" dirty="0">
              <a:solidFill>
                <a:srgbClr val="434343"/>
              </a:solidFill>
              <a:latin typeface="Poppins Medium"/>
              <a:ea typeface="Poppins Medium"/>
              <a:cs typeface="Poppins Medium"/>
              <a:sym typeface="Poppins Medium"/>
            </a:endParaRPr>
          </a:p>
        </p:txBody>
      </p:sp>
      <p:sp>
        <p:nvSpPr>
          <p:cNvPr id="118" name="Google Shape;118;p22"/>
          <p:cNvSpPr txBox="1"/>
          <p:nvPr/>
        </p:nvSpPr>
        <p:spPr>
          <a:xfrm>
            <a:off x="561000" y="428225"/>
            <a:ext cx="739428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 cleaning</a:t>
            </a:r>
            <a:endParaRPr sz="2300" b="1" dirty="0">
              <a:solidFill>
                <a:srgbClr val="2DC5FA"/>
              </a:solidFill>
              <a:latin typeface="Poppins"/>
              <a:ea typeface="Poppins"/>
              <a:cs typeface="Poppins"/>
              <a:sym typeface="Poppins"/>
            </a:endParaRPr>
          </a:p>
        </p:txBody>
      </p:sp>
      <p:sp>
        <p:nvSpPr>
          <p:cNvPr id="2" name="TextBox 1">
            <a:extLst>
              <a:ext uri="{FF2B5EF4-FFF2-40B4-BE49-F238E27FC236}">
                <a16:creationId xmlns:a16="http://schemas.microsoft.com/office/drawing/2014/main" id="{D2062637-0585-DD3D-B617-6BA27FF5F470}"/>
              </a:ext>
            </a:extLst>
          </p:cNvPr>
          <p:cNvSpPr txBox="1"/>
          <p:nvPr/>
        </p:nvSpPr>
        <p:spPr>
          <a:xfrm>
            <a:off x="1043491" y="1595285"/>
            <a:ext cx="5787615" cy="1815882"/>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tx1"/>
                </a:solidFill>
                <a:cs typeface="Poppins"/>
              </a:rPr>
              <a:t>Uniform the date values of transitions.</a:t>
            </a:r>
          </a:p>
          <a:p>
            <a:endParaRPr lang="en-GB" dirty="0">
              <a:solidFill>
                <a:schemeClr val="tx1"/>
              </a:solidFill>
              <a:cs typeface="Poppins"/>
            </a:endParaRPr>
          </a:p>
          <a:p>
            <a:pPr marL="285750" indent="-285750">
              <a:buFont typeface="Arial" panose="020B0604020202020204" pitchFamily="34" charset="0"/>
              <a:buChar char="•"/>
            </a:pPr>
            <a:r>
              <a:rPr lang="en-GB" dirty="0">
                <a:solidFill>
                  <a:schemeClr val="tx1"/>
                </a:solidFill>
                <a:cs typeface="Poppins"/>
              </a:rPr>
              <a:t>Retrieve information of the country's by code of the banks.</a:t>
            </a:r>
          </a:p>
          <a:p>
            <a:pPr marL="285750" indent="-285750">
              <a:buFont typeface="Arial" panose="020B0604020202020204" pitchFamily="34" charset="0"/>
              <a:buChar char="•"/>
            </a:pPr>
            <a:endParaRPr lang="en-GB" dirty="0">
              <a:solidFill>
                <a:schemeClr val="tx1"/>
              </a:solidFill>
              <a:cs typeface="Poppins"/>
            </a:endParaRPr>
          </a:p>
          <a:p>
            <a:pPr marL="285750" indent="-285750">
              <a:buFont typeface="Arial" panose="020B0604020202020204" pitchFamily="34" charset="0"/>
              <a:buChar char="•"/>
            </a:pPr>
            <a:r>
              <a:rPr lang="en-GB" dirty="0">
                <a:solidFill>
                  <a:schemeClr val="tx1"/>
                </a:solidFill>
                <a:cs typeface="Poppins"/>
              </a:rPr>
              <a:t>Codifying with key value for each unique transaction.</a:t>
            </a:r>
          </a:p>
          <a:p>
            <a:pPr marL="285750" indent="-285750">
              <a:buFont typeface="Arial" panose="020B0604020202020204" pitchFamily="34" charset="0"/>
              <a:buChar char="•"/>
            </a:pPr>
            <a:endParaRPr lang="en-GB" dirty="0">
              <a:solidFill>
                <a:schemeClr val="tx1"/>
              </a:solidFill>
              <a:cs typeface="Poppins"/>
            </a:endParaRPr>
          </a:p>
          <a:p>
            <a:pPr marL="285750" indent="-285750">
              <a:buFont typeface="Arial" panose="020B0604020202020204" pitchFamily="34" charset="0"/>
              <a:buChar char="•"/>
            </a:pPr>
            <a:r>
              <a:rPr lang="en-GB" dirty="0">
                <a:solidFill>
                  <a:schemeClr val="tx1"/>
                </a:solidFill>
                <a:cs typeface="Poppins"/>
              </a:rPr>
              <a:t>Remove Nan values and miss spelling. </a:t>
            </a:r>
          </a:p>
          <a:p>
            <a:pPr marL="285750" indent="-285750">
              <a:buFont typeface="Arial" panose="020B0604020202020204" pitchFamily="34" charset="0"/>
              <a:buChar char="•"/>
            </a:pPr>
            <a:endParaRPr lang="en-PT"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
        <p:cNvGrpSpPr/>
        <p:nvPr/>
      </p:nvGrpSpPr>
      <p:grpSpPr>
        <a:xfrm>
          <a:off x="0" y="0"/>
          <a:ext cx="0" cy="0"/>
          <a:chOff x="0" y="0"/>
          <a:chExt cx="0" cy="0"/>
        </a:xfrm>
      </p:grpSpPr>
      <p:sp>
        <p:nvSpPr>
          <p:cNvPr id="117" name="Google Shape;117;p22"/>
          <p:cNvSpPr txBox="1"/>
          <p:nvPr/>
        </p:nvSpPr>
        <p:spPr>
          <a:xfrm>
            <a:off x="561000" y="922325"/>
            <a:ext cx="8146826" cy="494100"/>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solidFill>
                  <a:schemeClr val="tx1"/>
                </a:solidFill>
                <a:latin typeface="+mn-lt"/>
                <a:cs typeface="Poppins"/>
              </a:rPr>
              <a:t> In excel, prepared the data to be uploaded in Tableau:</a:t>
            </a:r>
            <a:endParaRPr sz="1200" dirty="0">
              <a:solidFill>
                <a:srgbClr val="434343"/>
              </a:solidFill>
              <a:latin typeface="Poppins Medium"/>
              <a:ea typeface="Poppins Medium"/>
              <a:cs typeface="Poppins Medium"/>
              <a:sym typeface="Poppins Medium"/>
            </a:endParaRPr>
          </a:p>
        </p:txBody>
      </p:sp>
      <p:sp>
        <p:nvSpPr>
          <p:cNvPr id="118" name="Google Shape;118;p22"/>
          <p:cNvSpPr txBox="1"/>
          <p:nvPr/>
        </p:nvSpPr>
        <p:spPr>
          <a:xfrm>
            <a:off x="561000" y="428225"/>
            <a:ext cx="739428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 preparation</a:t>
            </a:r>
            <a:endParaRPr sz="2300" b="1" dirty="0">
              <a:solidFill>
                <a:srgbClr val="2DC5FA"/>
              </a:solidFill>
              <a:latin typeface="Poppins"/>
              <a:ea typeface="Poppins"/>
              <a:cs typeface="Poppins"/>
              <a:sym typeface="Poppins"/>
            </a:endParaRPr>
          </a:p>
        </p:txBody>
      </p:sp>
      <p:sp>
        <p:nvSpPr>
          <p:cNvPr id="8" name="Google Shape;117;p22">
            <a:extLst>
              <a:ext uri="{FF2B5EF4-FFF2-40B4-BE49-F238E27FC236}">
                <a16:creationId xmlns:a16="http://schemas.microsoft.com/office/drawing/2014/main" id="{11541660-C957-3C6B-F839-BA10D44B7954}"/>
              </a:ext>
            </a:extLst>
          </p:cNvPr>
          <p:cNvSpPr txBox="1"/>
          <p:nvPr/>
        </p:nvSpPr>
        <p:spPr>
          <a:xfrm>
            <a:off x="1007932" y="1597512"/>
            <a:ext cx="6716059" cy="1425387"/>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solidFill>
                  <a:schemeClr val="tx1"/>
                </a:solidFill>
                <a:latin typeface="+mn-lt"/>
                <a:cs typeface="Poppins"/>
              </a:rPr>
              <a:t>Calculation of steps taken by transitions to be completed.</a:t>
            </a:r>
          </a:p>
          <a:p>
            <a:pPr marL="285750" indent="-285750" algn="just">
              <a:lnSpc>
                <a:spcPct val="150000"/>
              </a:lnSpc>
              <a:buFont typeface="Arial" panose="020B0604020202020204" pitchFamily="34" charset="0"/>
              <a:buChar char="•"/>
            </a:pPr>
            <a:endParaRPr lang="en-GB" dirty="0">
              <a:solidFill>
                <a:schemeClr val="tx1"/>
              </a:solidFill>
              <a:latin typeface="+mn-lt"/>
              <a:cs typeface="Poppins"/>
            </a:endParaRPr>
          </a:p>
          <a:p>
            <a:pPr marL="285750" indent="-285750" algn="just">
              <a:lnSpc>
                <a:spcPct val="150000"/>
              </a:lnSpc>
              <a:buFont typeface="Arial" panose="020B0604020202020204" pitchFamily="34" charset="0"/>
              <a:buChar char="•"/>
            </a:pPr>
            <a:r>
              <a:rPr lang="en-GB" dirty="0">
                <a:solidFill>
                  <a:schemeClr val="tx1"/>
                </a:solidFill>
                <a:latin typeface="+mn-lt"/>
                <a:cs typeface="Poppins"/>
              </a:rPr>
              <a:t>Calculation od days and hours taken by transitions.</a:t>
            </a:r>
          </a:p>
          <a:p>
            <a:pPr marL="285750" indent="-285750" algn="just">
              <a:lnSpc>
                <a:spcPct val="150000"/>
              </a:lnSpc>
              <a:buFont typeface="Arial" panose="020B0604020202020204" pitchFamily="34" charset="0"/>
              <a:buChar char="•"/>
            </a:pPr>
            <a:endParaRPr lang="en-GB" dirty="0">
              <a:solidFill>
                <a:schemeClr val="tx1"/>
              </a:solidFill>
              <a:latin typeface="+mn-lt"/>
              <a:cs typeface="Poppins"/>
            </a:endParaRPr>
          </a:p>
          <a:p>
            <a:pPr marL="285750" indent="-285750" algn="just">
              <a:lnSpc>
                <a:spcPct val="150000"/>
              </a:lnSpc>
              <a:buFont typeface="Arial" panose="020B0604020202020204" pitchFamily="34" charset="0"/>
              <a:buChar char="•"/>
            </a:pPr>
            <a:r>
              <a:rPr lang="en-GB" dirty="0">
                <a:solidFill>
                  <a:schemeClr val="tx1"/>
                </a:solidFill>
                <a:latin typeface="+mn-lt"/>
                <a:cs typeface="Poppins"/>
              </a:rPr>
              <a:t>Calculation of charges applied by the banks for each transition.</a:t>
            </a:r>
          </a:p>
          <a:p>
            <a:pPr marL="285750" indent="-285750" algn="just">
              <a:lnSpc>
                <a:spcPct val="150000"/>
              </a:lnSpc>
              <a:buFont typeface="Arial" panose="020B0604020202020204" pitchFamily="34" charset="0"/>
              <a:buChar char="•"/>
            </a:pPr>
            <a:endParaRPr lang="en-GB" dirty="0">
              <a:solidFill>
                <a:schemeClr val="tx1"/>
              </a:solidFill>
              <a:latin typeface="+mn-lt"/>
              <a:cs typeface="Poppins"/>
            </a:endParaRPr>
          </a:p>
          <a:p>
            <a:pPr marL="285750" indent="-285750" algn="just">
              <a:lnSpc>
                <a:spcPct val="150000"/>
              </a:lnSpc>
              <a:buFont typeface="Arial" panose="020B0604020202020204" pitchFamily="34" charset="0"/>
              <a:buChar char="•"/>
            </a:pPr>
            <a:endParaRPr sz="1200" dirty="0">
              <a:solidFill>
                <a:srgbClr val="434343"/>
              </a:solidFill>
              <a:latin typeface="Poppins Medium"/>
              <a:ea typeface="Poppins Medium"/>
              <a:cs typeface="Poppins Medium"/>
              <a:sym typeface="Poppins Medium"/>
            </a:endParaRPr>
          </a:p>
        </p:txBody>
      </p:sp>
    </p:spTree>
    <p:extLst>
      <p:ext uri="{BB962C8B-B14F-4D97-AF65-F5344CB8AC3E}">
        <p14:creationId xmlns:p14="http://schemas.microsoft.com/office/powerpoint/2010/main" val="4063731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2" name="Google Shape;112;p21"/>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Exploratory Data in Tableau</a:t>
            </a:r>
            <a:endParaRPr sz="2300" b="1" dirty="0">
              <a:solidFill>
                <a:srgbClr val="2DC5FA"/>
              </a:solidFill>
              <a:latin typeface="Poppins"/>
              <a:ea typeface="Poppins"/>
              <a:cs typeface="Poppins"/>
              <a:sym typeface="Poppins"/>
            </a:endParaRPr>
          </a:p>
        </p:txBody>
      </p:sp>
      <p:sp>
        <p:nvSpPr>
          <p:cNvPr id="5" name="TextBox 4">
            <a:extLst>
              <a:ext uri="{FF2B5EF4-FFF2-40B4-BE49-F238E27FC236}">
                <a16:creationId xmlns:a16="http://schemas.microsoft.com/office/drawing/2014/main" id="{0636E228-244E-2BCD-3AF6-56057CC54016}"/>
              </a:ext>
            </a:extLst>
          </p:cNvPr>
          <p:cNvSpPr txBox="1"/>
          <p:nvPr/>
        </p:nvSpPr>
        <p:spPr>
          <a:xfrm>
            <a:off x="493537" y="922325"/>
            <a:ext cx="3164061" cy="369332"/>
          </a:xfrm>
          <a:prstGeom prst="rect">
            <a:avLst/>
          </a:prstGeom>
          <a:noFill/>
        </p:spPr>
        <p:txBody>
          <a:bodyPr wrap="square" rtlCol="0">
            <a:spAutoFit/>
          </a:bodyPr>
          <a:lstStyle/>
          <a:p>
            <a:r>
              <a:rPr lang="en-GB" sz="1800" dirty="0"/>
              <a:t>Indicators in all dashboards</a:t>
            </a:r>
          </a:p>
        </p:txBody>
      </p:sp>
      <p:sp>
        <p:nvSpPr>
          <p:cNvPr id="6" name="TextBox 5">
            <a:extLst>
              <a:ext uri="{FF2B5EF4-FFF2-40B4-BE49-F238E27FC236}">
                <a16:creationId xmlns:a16="http://schemas.microsoft.com/office/drawing/2014/main" id="{6417A58E-C53C-D117-252F-76BD9A13F2B5}"/>
              </a:ext>
            </a:extLst>
          </p:cNvPr>
          <p:cNvSpPr txBox="1"/>
          <p:nvPr/>
        </p:nvSpPr>
        <p:spPr>
          <a:xfrm>
            <a:off x="493537" y="1422066"/>
            <a:ext cx="3164062" cy="3293209"/>
          </a:xfrm>
          <a:prstGeom prst="rect">
            <a:avLst/>
          </a:prstGeom>
          <a:noFill/>
        </p:spPr>
        <p:txBody>
          <a:bodyPr wrap="square" rtlCol="0">
            <a:spAutoFit/>
          </a:bodyPr>
          <a:lstStyle/>
          <a:p>
            <a:pPr marL="285750" indent="-285750">
              <a:buFont typeface="Arial" panose="020B0604020202020204" pitchFamily="34" charset="0"/>
              <a:buChar char="•"/>
            </a:pPr>
            <a:r>
              <a:rPr lang="en-GB" sz="1600" dirty="0"/>
              <a:t>Average time</a:t>
            </a:r>
          </a:p>
          <a:p>
            <a:endParaRPr lang="en-GB" sz="1600" dirty="0"/>
          </a:p>
          <a:p>
            <a:pPr marL="285750" indent="-285750">
              <a:buFont typeface="Arial" panose="020B0604020202020204" pitchFamily="34" charset="0"/>
              <a:buChar char="•"/>
            </a:pPr>
            <a:r>
              <a:rPr lang="en-GB" sz="1600" dirty="0"/>
              <a:t>Average days</a:t>
            </a:r>
          </a:p>
          <a:p>
            <a:endParaRPr lang="en-GB" sz="1600" dirty="0"/>
          </a:p>
          <a:p>
            <a:pPr marL="285750" indent="-285750">
              <a:buFont typeface="Arial" panose="020B0604020202020204" pitchFamily="34" charset="0"/>
              <a:buChar char="•"/>
            </a:pPr>
            <a:r>
              <a:rPr lang="en-GB" sz="1600" dirty="0"/>
              <a:t>Number of transactions</a:t>
            </a:r>
          </a:p>
          <a:p>
            <a:endParaRPr lang="en-GB" sz="1600" dirty="0"/>
          </a:p>
          <a:p>
            <a:pPr marL="285750" indent="-285750">
              <a:buFont typeface="Arial" panose="020B0604020202020204" pitchFamily="34" charset="0"/>
              <a:buChar char="•"/>
            </a:pPr>
            <a:r>
              <a:rPr lang="en-GB" sz="1600" dirty="0"/>
              <a:t>Average Percentage Charged</a:t>
            </a:r>
          </a:p>
          <a:p>
            <a:endParaRPr lang="en-GB" sz="1600" dirty="0"/>
          </a:p>
          <a:p>
            <a:pPr marL="285750" indent="-285750">
              <a:buFont typeface="Arial" panose="020B0604020202020204" pitchFamily="34" charset="0"/>
              <a:buChar char="•"/>
            </a:pPr>
            <a:r>
              <a:rPr lang="en-GB" sz="1600" dirty="0"/>
              <a:t>Percentage Completed</a:t>
            </a:r>
          </a:p>
          <a:p>
            <a:endParaRPr lang="en-GB" sz="1600" dirty="0"/>
          </a:p>
          <a:p>
            <a:pPr marL="285750" indent="-285750">
              <a:buFont typeface="Arial" panose="020B0604020202020204" pitchFamily="34" charset="0"/>
              <a:buChar char="•"/>
            </a:pPr>
            <a:r>
              <a:rPr lang="en-GB" sz="1600" dirty="0"/>
              <a:t>Percentage Not Completed</a:t>
            </a:r>
          </a:p>
          <a:p>
            <a:endParaRPr lang="en-GB" sz="1600" dirty="0"/>
          </a:p>
          <a:p>
            <a:pPr marL="285750" indent="-285750">
              <a:buFont typeface="Arial" panose="020B0604020202020204" pitchFamily="34" charset="0"/>
              <a:buChar char="•"/>
            </a:pPr>
            <a:r>
              <a:rPr lang="en-GB" sz="1600" dirty="0"/>
              <a:t>Transactions Cancelled</a:t>
            </a:r>
            <a:endParaRPr lang="en-PT" sz="1600" dirty="0"/>
          </a:p>
        </p:txBody>
      </p:sp>
      <p:pic>
        <p:nvPicPr>
          <p:cNvPr id="8" name="Picture 7">
            <a:extLst>
              <a:ext uri="{FF2B5EF4-FFF2-40B4-BE49-F238E27FC236}">
                <a16:creationId xmlns:a16="http://schemas.microsoft.com/office/drawing/2014/main" id="{4F51CD9B-F746-532D-8E45-07806EDE90EA}"/>
              </a:ext>
            </a:extLst>
          </p:cNvPr>
          <p:cNvPicPr>
            <a:picLocks noChangeAspect="1"/>
          </p:cNvPicPr>
          <p:nvPr/>
        </p:nvPicPr>
        <p:blipFill>
          <a:blip r:embed="rId4"/>
          <a:stretch>
            <a:fillRect/>
          </a:stretch>
        </p:blipFill>
        <p:spPr>
          <a:xfrm>
            <a:off x="3771262" y="922325"/>
            <a:ext cx="4879200" cy="387465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2" name="Google Shape;112;p21"/>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Exploratory Data in Tableau</a:t>
            </a:r>
            <a:endParaRPr sz="2300" b="1" dirty="0">
              <a:solidFill>
                <a:srgbClr val="2DC5FA"/>
              </a:solidFill>
              <a:latin typeface="Poppins"/>
              <a:ea typeface="Poppins"/>
              <a:cs typeface="Poppins"/>
              <a:sym typeface="Poppins"/>
            </a:endParaRPr>
          </a:p>
        </p:txBody>
      </p:sp>
      <p:sp>
        <p:nvSpPr>
          <p:cNvPr id="5" name="TextBox 4">
            <a:extLst>
              <a:ext uri="{FF2B5EF4-FFF2-40B4-BE49-F238E27FC236}">
                <a16:creationId xmlns:a16="http://schemas.microsoft.com/office/drawing/2014/main" id="{0636E228-244E-2BCD-3AF6-56057CC54016}"/>
              </a:ext>
            </a:extLst>
          </p:cNvPr>
          <p:cNvSpPr txBox="1"/>
          <p:nvPr/>
        </p:nvSpPr>
        <p:spPr>
          <a:xfrm>
            <a:off x="838344" y="930250"/>
            <a:ext cx="2128412" cy="369332"/>
          </a:xfrm>
          <a:prstGeom prst="rect">
            <a:avLst/>
          </a:prstGeom>
          <a:noFill/>
        </p:spPr>
        <p:txBody>
          <a:bodyPr wrap="square" rtlCol="0">
            <a:spAutoFit/>
          </a:bodyPr>
          <a:lstStyle/>
          <a:p>
            <a:r>
              <a:rPr lang="en-PT" sz="1800" dirty="0"/>
              <a:t>First Dashboard</a:t>
            </a:r>
          </a:p>
        </p:txBody>
      </p:sp>
      <p:pic>
        <p:nvPicPr>
          <p:cNvPr id="8" name="Picture 7">
            <a:extLst>
              <a:ext uri="{FF2B5EF4-FFF2-40B4-BE49-F238E27FC236}">
                <a16:creationId xmlns:a16="http://schemas.microsoft.com/office/drawing/2014/main" id="{4F51CD9B-F746-532D-8E45-07806EDE90EA}"/>
              </a:ext>
            </a:extLst>
          </p:cNvPr>
          <p:cNvPicPr>
            <a:picLocks noChangeAspect="1"/>
          </p:cNvPicPr>
          <p:nvPr/>
        </p:nvPicPr>
        <p:blipFill>
          <a:blip r:embed="rId4"/>
          <a:stretch>
            <a:fillRect/>
          </a:stretch>
        </p:blipFill>
        <p:spPr>
          <a:xfrm>
            <a:off x="3771262" y="922325"/>
            <a:ext cx="4879200" cy="3874659"/>
          </a:xfrm>
          <a:prstGeom prst="rect">
            <a:avLst/>
          </a:prstGeom>
        </p:spPr>
      </p:pic>
      <p:sp>
        <p:nvSpPr>
          <p:cNvPr id="11" name="TextBox 10">
            <a:extLst>
              <a:ext uri="{FF2B5EF4-FFF2-40B4-BE49-F238E27FC236}">
                <a16:creationId xmlns:a16="http://schemas.microsoft.com/office/drawing/2014/main" id="{173F2E3C-E4A7-B22B-DA61-4BD11C94B1DF}"/>
              </a:ext>
            </a:extLst>
          </p:cNvPr>
          <p:cNvSpPr txBox="1"/>
          <p:nvPr/>
        </p:nvSpPr>
        <p:spPr>
          <a:xfrm>
            <a:off x="561000" y="1617642"/>
            <a:ext cx="2935235" cy="1323439"/>
          </a:xfrm>
          <a:prstGeom prst="rect">
            <a:avLst/>
          </a:prstGeom>
          <a:noFill/>
        </p:spPr>
        <p:txBody>
          <a:bodyPr wrap="square" rtlCol="0">
            <a:spAutoFit/>
          </a:bodyPr>
          <a:lstStyle/>
          <a:p>
            <a:pPr marL="285750" indent="-285750">
              <a:buFont typeface="Arial" panose="020B0604020202020204" pitchFamily="34" charset="0"/>
              <a:buChar char="•"/>
            </a:pPr>
            <a:r>
              <a:rPr lang="en-GB" sz="1600" dirty="0"/>
              <a:t>Steps for transaction</a:t>
            </a:r>
          </a:p>
          <a:p>
            <a:endParaRPr lang="en-GB" sz="1600" dirty="0"/>
          </a:p>
          <a:p>
            <a:pPr marL="285750" indent="-285750">
              <a:buFont typeface="Arial" panose="020B0604020202020204" pitchFamily="34" charset="0"/>
              <a:buChar char="•"/>
            </a:pPr>
            <a:r>
              <a:rPr lang="en-GB" sz="1600" dirty="0"/>
              <a:t>Days by country</a:t>
            </a:r>
          </a:p>
          <a:p>
            <a:endParaRPr lang="en-GB" sz="1600" dirty="0"/>
          </a:p>
          <a:p>
            <a:pPr marL="285750" indent="-285750">
              <a:buFont typeface="Arial" panose="020B0604020202020204" pitchFamily="34" charset="0"/>
              <a:buChar char="•"/>
            </a:pPr>
            <a:r>
              <a:rPr lang="en-GB" sz="1600" dirty="0"/>
              <a:t>Transactions by country</a:t>
            </a:r>
            <a:endParaRPr lang="en-PT" sz="1600" dirty="0"/>
          </a:p>
        </p:txBody>
      </p:sp>
    </p:spTree>
    <p:extLst>
      <p:ext uri="{BB962C8B-B14F-4D97-AF65-F5344CB8AC3E}">
        <p14:creationId xmlns:p14="http://schemas.microsoft.com/office/powerpoint/2010/main" val="2566924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2" name="Google Shape;112;p21"/>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Exploratory Data in Tableau</a:t>
            </a:r>
            <a:endParaRPr sz="2300" b="1" dirty="0">
              <a:solidFill>
                <a:srgbClr val="2DC5FA"/>
              </a:solidFill>
              <a:latin typeface="Poppins"/>
              <a:ea typeface="Poppins"/>
              <a:cs typeface="Poppins"/>
              <a:sym typeface="Poppins"/>
            </a:endParaRPr>
          </a:p>
        </p:txBody>
      </p:sp>
      <p:sp>
        <p:nvSpPr>
          <p:cNvPr id="5" name="TextBox 4">
            <a:extLst>
              <a:ext uri="{FF2B5EF4-FFF2-40B4-BE49-F238E27FC236}">
                <a16:creationId xmlns:a16="http://schemas.microsoft.com/office/drawing/2014/main" id="{0636E228-244E-2BCD-3AF6-56057CC54016}"/>
              </a:ext>
            </a:extLst>
          </p:cNvPr>
          <p:cNvSpPr txBox="1"/>
          <p:nvPr/>
        </p:nvSpPr>
        <p:spPr>
          <a:xfrm>
            <a:off x="838343" y="930250"/>
            <a:ext cx="2657891" cy="369332"/>
          </a:xfrm>
          <a:prstGeom prst="rect">
            <a:avLst/>
          </a:prstGeom>
          <a:noFill/>
        </p:spPr>
        <p:txBody>
          <a:bodyPr wrap="square" rtlCol="0">
            <a:spAutoFit/>
          </a:bodyPr>
          <a:lstStyle/>
          <a:p>
            <a:r>
              <a:rPr lang="en-PT" sz="1800" dirty="0"/>
              <a:t>Secound Dashboard</a:t>
            </a:r>
          </a:p>
        </p:txBody>
      </p:sp>
      <p:sp>
        <p:nvSpPr>
          <p:cNvPr id="11" name="TextBox 10">
            <a:extLst>
              <a:ext uri="{FF2B5EF4-FFF2-40B4-BE49-F238E27FC236}">
                <a16:creationId xmlns:a16="http://schemas.microsoft.com/office/drawing/2014/main" id="{173F2E3C-E4A7-B22B-DA61-4BD11C94B1DF}"/>
              </a:ext>
            </a:extLst>
          </p:cNvPr>
          <p:cNvSpPr txBox="1"/>
          <p:nvPr/>
        </p:nvSpPr>
        <p:spPr>
          <a:xfrm>
            <a:off x="561001" y="1617642"/>
            <a:ext cx="2935234" cy="1815882"/>
          </a:xfrm>
          <a:prstGeom prst="rect">
            <a:avLst/>
          </a:prstGeom>
          <a:noFill/>
        </p:spPr>
        <p:txBody>
          <a:bodyPr wrap="square" rtlCol="0">
            <a:spAutoFit/>
          </a:bodyPr>
          <a:lstStyle/>
          <a:p>
            <a:pPr marL="285750" indent="-285750">
              <a:buFont typeface="Arial" panose="020B0604020202020204" pitchFamily="34" charset="0"/>
              <a:buChar char="•"/>
            </a:pPr>
            <a:r>
              <a:rPr lang="en-GB" sz="1600" dirty="0"/>
              <a:t>Time transactions by bank</a:t>
            </a:r>
          </a:p>
          <a:p>
            <a:endParaRPr lang="en-GB" sz="1600" dirty="0"/>
          </a:p>
          <a:p>
            <a:pPr marL="285750" indent="-285750">
              <a:buFont typeface="Arial" panose="020B0604020202020204" pitchFamily="34" charset="0"/>
              <a:buChar char="•"/>
            </a:pPr>
            <a:r>
              <a:rPr lang="en-GB" sz="1600" dirty="0"/>
              <a:t>Value charge by bank and number of transactions</a:t>
            </a:r>
          </a:p>
          <a:p>
            <a:endParaRPr lang="en-GB" sz="1600" dirty="0"/>
          </a:p>
          <a:p>
            <a:pPr marL="285750" indent="-285750">
              <a:buFont typeface="Arial" panose="020B0604020202020204" pitchFamily="34" charset="0"/>
              <a:buChar char="•"/>
            </a:pPr>
            <a:r>
              <a:rPr lang="en-GB" sz="1600" dirty="0"/>
              <a:t>Amount transactions by country</a:t>
            </a:r>
            <a:endParaRPr lang="en-PT" sz="1600" dirty="0"/>
          </a:p>
        </p:txBody>
      </p:sp>
      <p:pic>
        <p:nvPicPr>
          <p:cNvPr id="3" name="Picture 2">
            <a:extLst>
              <a:ext uri="{FF2B5EF4-FFF2-40B4-BE49-F238E27FC236}">
                <a16:creationId xmlns:a16="http://schemas.microsoft.com/office/drawing/2014/main" id="{18B32EA4-5DF0-4F84-3F1D-C2BF637E872B}"/>
              </a:ext>
            </a:extLst>
          </p:cNvPr>
          <p:cNvPicPr>
            <a:picLocks noChangeAspect="1"/>
          </p:cNvPicPr>
          <p:nvPr/>
        </p:nvPicPr>
        <p:blipFill>
          <a:blip r:embed="rId4"/>
          <a:stretch>
            <a:fillRect/>
          </a:stretch>
        </p:blipFill>
        <p:spPr>
          <a:xfrm>
            <a:off x="3668357" y="890724"/>
            <a:ext cx="4809423" cy="3740662"/>
          </a:xfrm>
          <a:prstGeom prst="rect">
            <a:avLst/>
          </a:prstGeom>
        </p:spPr>
      </p:pic>
    </p:spTree>
    <p:extLst>
      <p:ext uri="{BB962C8B-B14F-4D97-AF65-F5344CB8AC3E}">
        <p14:creationId xmlns:p14="http://schemas.microsoft.com/office/powerpoint/2010/main" val="338206235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434</TotalTime>
  <Words>410</Words>
  <Application>Microsoft Macintosh PowerPoint</Application>
  <PresentationFormat>On-screen Show (16:9)</PresentationFormat>
  <Paragraphs>156</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Bookman Old Style</vt:lpstr>
      <vt:lpstr>Calibri</vt:lpstr>
      <vt:lpstr>Arial</vt:lpstr>
      <vt:lpstr>Libre Franklin</vt:lpstr>
      <vt:lpstr>Helvetica Neue</vt:lpstr>
      <vt:lpstr>Poppins Medium</vt:lpstr>
      <vt:lpstr>Poppins</vt:lpstr>
      <vt:lpstr>Helvetica Neue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condominios@futurebuildingco.pt</cp:lastModifiedBy>
  <cp:revision>18</cp:revision>
  <dcterms:modified xsi:type="dcterms:W3CDTF">2022-06-19T09:14:28Z</dcterms:modified>
</cp:coreProperties>
</file>